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 id="273" r:id="rId18"/>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j0qIp8fx71xJhAGcrrgss6Xgbfl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DFB0-EC41-4949-8E29-21788408BFB2}">
  <a:tblStyle styleId="{C7D9DFB0-EC41-4949-8E29-21788408BF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TxStyle/>
      <a:tcStyle>
        <a:tcBdr/>
        <a:fill>
          <a:solidFill>
            <a:srgbClr val="CFD7E7"/>
          </a:solidFill>
        </a:fill>
      </a:tcStyle>
    </a:band1H>
    <a:band2H>
      <a:tcTxStyle/>
      <a:tcStyle>
        <a:tcBdr/>
      </a:tcStyle>
    </a:band2H>
    <a:band1V>
      <a:tcTxStyle/>
      <a:tcStyle>
        <a:tcBdr/>
        <a:fill>
          <a:solidFill>
            <a:srgbClr val="CFD7E7"/>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847A3466-C866-484E-A34C-2224A28F6C49}"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B1032C-EA38-4F05-BA0D-38AFFFC7BED3}" styleName="Style léger 3 - Accentuation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33" d="100"/>
          <a:sy n="33" d="100"/>
        </p:scale>
        <p:origin x="1882" y="61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viewProps" Target="viewProps.xml"/></Relationships>
</file>

<file path=ppt/media/image1.png>
</file>

<file path=ppt/media/image10.png>
</file>

<file path=ppt/media/image11.png>
</file>

<file path=ppt/media/image12.jp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jpg>
</file>

<file path=ppt/media/image3.jpg>
</file>

<file path=ppt/media/image4.png>
</file>

<file path=ppt/media/image5.jpg>
</file>

<file path=ppt/media/image6.gif>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2ca421e29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3" name="Google Shape;183;g32ca421e29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2ca421e292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4" name="Google Shape;234;g32ca421e29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2ca421e292_1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5" name="Google Shape;245;g32ca421e292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4" name="Google Shape;254;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0" name="Google Shape;27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5" name="Google Shape;28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02" name="Google Shape;30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7" name="Google Shape;317;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2c6715fb5a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6" name="Google Shape;96;g32c6715fb5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8" name="Google Shape;10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1" name="Google Shape;121;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0" name="Google Shape;13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0" name="Google Shape;14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2c6715fb5a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3" name="Google Shape;153;g32c6715fb5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6" name="Google Shape;166;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5" name="Google Shape;175;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8"/>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9"/>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9"/>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0"/>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0"/>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8" name="Google Shape;1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2"/>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2"/>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3"/>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13"/>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4"/>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14"/>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14"/>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14"/>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6"/>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6"/>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57" name="Google Shape;57;p16"/>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58" name="Google Shape;58;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7"/>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7"/>
          <p:cNvSpPr>
            <a:spLocks noGrp="1"/>
          </p:cNvSpPr>
          <p:nvPr>
            <p:ph type="pic" idx="2"/>
          </p:nvPr>
        </p:nvSpPr>
        <p:spPr>
          <a:xfrm>
            <a:off x="1792288" y="612775"/>
            <a:ext cx="5486400" cy="4114800"/>
          </a:xfrm>
          <a:prstGeom prst="rect">
            <a:avLst/>
          </a:prstGeom>
          <a:noFill/>
          <a:ln>
            <a:noFill/>
          </a:ln>
        </p:spPr>
      </p:sp>
      <p:sp>
        <p:nvSpPr>
          <p:cNvPr id="64" name="Google Shape;64;p17"/>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5" name="Google Shape;65;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jpe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2.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image" Target="../media/image6.gi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9.gif"/></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7B45"/>
        </a:solidFill>
        <a:effectLst/>
      </p:bgPr>
    </p:bg>
    <p:spTree>
      <p:nvGrpSpPr>
        <p:cNvPr id="1" name="Shape 83"/>
        <p:cNvGrpSpPr/>
        <p:nvPr/>
      </p:nvGrpSpPr>
      <p:grpSpPr>
        <a:xfrm>
          <a:off x="0" y="0"/>
          <a:ext cx="0" cy="0"/>
          <a:chOff x="0" y="0"/>
          <a:chExt cx="0" cy="0"/>
        </a:xfrm>
      </p:grpSpPr>
      <p:sp>
        <p:nvSpPr>
          <p:cNvPr id="84" name="Google Shape;84;p1"/>
          <p:cNvSpPr/>
          <p:nvPr/>
        </p:nvSpPr>
        <p:spPr>
          <a:xfrm>
            <a:off x="10428749" y="1348749"/>
            <a:ext cx="6830551" cy="7589502"/>
          </a:xfrm>
          <a:custGeom>
            <a:avLst/>
            <a:gdLst/>
            <a:ahLst/>
            <a:cxnLst/>
            <a:rect l="l" t="t" r="r" b="b"/>
            <a:pathLst>
              <a:path w="6830551" h="7589502" extrusionOk="0">
                <a:moveTo>
                  <a:pt x="0" y="0"/>
                </a:moveTo>
                <a:lnTo>
                  <a:pt x="6830551" y="0"/>
                </a:lnTo>
                <a:lnTo>
                  <a:pt x="6830551" y="7589502"/>
                </a:lnTo>
                <a:lnTo>
                  <a:pt x="0" y="758950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5" name="Google Shape;85;p1"/>
          <p:cNvSpPr txBox="1"/>
          <p:nvPr/>
        </p:nvSpPr>
        <p:spPr>
          <a:xfrm>
            <a:off x="2252192" y="1745053"/>
            <a:ext cx="8311669" cy="2683042"/>
          </a:xfrm>
          <a:prstGeom prst="rect">
            <a:avLst/>
          </a:prstGeom>
          <a:noFill/>
          <a:ln>
            <a:noFill/>
          </a:ln>
        </p:spPr>
        <p:txBody>
          <a:bodyPr spcFirstLastPara="1" wrap="square" lIns="0" tIns="0" rIns="0" bIns="0" anchor="t" anchorCtr="0">
            <a:spAutoFit/>
          </a:bodyPr>
          <a:lstStyle/>
          <a:p>
            <a:pPr marL="0" marR="0" lvl="0" indent="0" algn="ctr" rtl="0">
              <a:lnSpc>
                <a:spcPct val="109993"/>
              </a:lnSpc>
              <a:spcBef>
                <a:spcPts val="0"/>
              </a:spcBef>
              <a:spcAft>
                <a:spcPts val="0"/>
              </a:spcAft>
              <a:buClr>
                <a:srgbClr val="000000"/>
              </a:buClr>
              <a:buSzPts val="7925"/>
              <a:buFont typeface="Arial"/>
              <a:buNone/>
            </a:pPr>
            <a:r>
              <a:rPr lang="en-US" sz="7925" b="0" i="0" u="none" strike="noStrike" cap="none">
                <a:solidFill>
                  <a:srgbClr val="FFFFFF"/>
                </a:solidFill>
                <a:latin typeface="Arial"/>
                <a:ea typeface="Arial"/>
                <a:cs typeface="Arial"/>
                <a:sym typeface="Arial"/>
              </a:rPr>
              <a:t>PRESENTATION COMITE</a:t>
            </a:r>
            <a:endParaRPr sz="1400" b="0" i="0" u="none" strike="noStrike" cap="none">
              <a:solidFill>
                <a:srgbClr val="000000"/>
              </a:solidFill>
              <a:latin typeface="Arial"/>
              <a:ea typeface="Arial"/>
              <a:cs typeface="Arial"/>
              <a:sym typeface="Arial"/>
            </a:endParaRPr>
          </a:p>
        </p:txBody>
      </p:sp>
      <p:sp>
        <p:nvSpPr>
          <p:cNvPr id="86" name="Google Shape;86;p1"/>
          <p:cNvSpPr txBox="1"/>
          <p:nvPr/>
        </p:nvSpPr>
        <p:spPr>
          <a:xfrm>
            <a:off x="946018" y="5858906"/>
            <a:ext cx="2735159" cy="119380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3500"/>
              <a:buFont typeface="Arial"/>
              <a:buNone/>
            </a:pPr>
            <a:r>
              <a:rPr lang="en-US" sz="3500" b="1" i="0" u="none" strike="noStrike" cap="none">
                <a:solidFill>
                  <a:srgbClr val="FFFFFF"/>
                </a:solidFill>
                <a:latin typeface="Arial"/>
                <a:ea typeface="Arial"/>
                <a:cs typeface="Arial"/>
                <a:sym typeface="Arial"/>
              </a:rPr>
              <a:t>Karima Boukrouna</a:t>
            </a:r>
            <a:endParaRPr sz="1400" b="0" i="0" u="none" strike="noStrike" cap="none">
              <a:solidFill>
                <a:srgbClr val="000000"/>
              </a:solidFill>
              <a:latin typeface="Arial"/>
              <a:ea typeface="Arial"/>
              <a:cs typeface="Arial"/>
              <a:sym typeface="Arial"/>
            </a:endParaRPr>
          </a:p>
        </p:txBody>
      </p:sp>
      <p:sp>
        <p:nvSpPr>
          <p:cNvPr id="87" name="Google Shape;87;p1"/>
          <p:cNvSpPr txBox="1"/>
          <p:nvPr/>
        </p:nvSpPr>
        <p:spPr>
          <a:xfrm>
            <a:off x="1211407" y="9125235"/>
            <a:ext cx="2260567" cy="40894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2300"/>
              <a:buFont typeface="Arial"/>
              <a:buNone/>
            </a:pPr>
            <a:r>
              <a:rPr lang="en-US" sz="2300" b="0" i="0" u="none" strike="noStrike" cap="none">
                <a:solidFill>
                  <a:srgbClr val="100F0D"/>
                </a:solidFill>
                <a:latin typeface="Arial"/>
                <a:ea typeface="Arial"/>
                <a:cs typeface="Arial"/>
                <a:sym typeface="Arial"/>
              </a:rPr>
              <a:t>CONMIAGE</a:t>
            </a:r>
            <a:endParaRPr sz="1400" b="0" i="0" u="none" strike="noStrike" cap="none">
              <a:solidFill>
                <a:srgbClr val="000000"/>
              </a:solidFill>
              <a:latin typeface="Arial"/>
              <a:ea typeface="Arial"/>
              <a:cs typeface="Arial"/>
              <a:sym typeface="Arial"/>
            </a:endParaRPr>
          </a:p>
        </p:txBody>
      </p:sp>
      <p:sp>
        <p:nvSpPr>
          <p:cNvPr id="88" name="Google Shape;88;p1"/>
          <p:cNvSpPr txBox="1"/>
          <p:nvPr/>
        </p:nvSpPr>
        <p:spPr>
          <a:xfrm>
            <a:off x="4421158" y="9137300"/>
            <a:ext cx="3926847" cy="38227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2150"/>
              <a:buFont typeface="Arial"/>
              <a:buNone/>
            </a:pPr>
            <a:r>
              <a:rPr lang="en-US" sz="2150" b="0" i="0" u="none" strike="noStrike" cap="none">
                <a:solidFill>
                  <a:srgbClr val="100F0D"/>
                </a:solidFill>
                <a:latin typeface="Arial"/>
                <a:ea typeface="Arial"/>
                <a:cs typeface="Arial"/>
                <a:sym typeface="Arial"/>
              </a:rPr>
              <a:t>CONMIAGE.COM</a:t>
            </a:r>
            <a:endParaRPr sz="1400" b="0" i="0" u="none" strike="noStrike" cap="none">
              <a:solidFill>
                <a:srgbClr val="000000"/>
              </a:solidFill>
              <a:latin typeface="Arial"/>
              <a:ea typeface="Arial"/>
              <a:cs typeface="Arial"/>
              <a:sym typeface="Arial"/>
            </a:endParaRPr>
          </a:p>
        </p:txBody>
      </p:sp>
      <p:sp>
        <p:nvSpPr>
          <p:cNvPr id="89" name="Google Shape;89;p1"/>
          <p:cNvSpPr txBox="1"/>
          <p:nvPr/>
        </p:nvSpPr>
        <p:spPr>
          <a:xfrm>
            <a:off x="5217153" y="8769067"/>
            <a:ext cx="3926847" cy="408940"/>
          </a:xfrm>
          <a:prstGeom prst="rect">
            <a:avLst/>
          </a:prstGeom>
          <a:noFill/>
          <a:ln>
            <a:noFill/>
          </a:ln>
        </p:spPr>
        <p:txBody>
          <a:bodyPr spcFirstLastPara="1" wrap="square" lIns="0" tIns="0" rIns="0" bIns="0" anchor="t" anchorCtr="0">
            <a:spAutoFit/>
          </a:bodyPr>
          <a:lstStyle/>
          <a:p>
            <a:pPr marL="0" marR="0" lvl="0" indent="0" algn="l" rtl="0">
              <a:lnSpc>
                <a:spcPct val="166111"/>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cxnSp>
        <p:nvCxnSpPr>
          <p:cNvPr id="90" name="Google Shape;90;p1"/>
          <p:cNvCxnSpPr/>
          <p:nvPr/>
        </p:nvCxnSpPr>
        <p:spPr>
          <a:xfrm rot="10800000">
            <a:off x="3932278" y="8868118"/>
            <a:ext cx="14288" cy="785917"/>
          </a:xfrm>
          <a:prstGeom prst="straightConnector1">
            <a:avLst/>
          </a:prstGeom>
          <a:noFill/>
          <a:ln w="9525" cap="rnd" cmpd="sng">
            <a:solidFill>
              <a:srgbClr val="100F0D"/>
            </a:solidFill>
            <a:prstDash val="solid"/>
            <a:round/>
            <a:headEnd type="none" w="sm" len="sm"/>
            <a:tailEnd type="none" w="sm" len="sm"/>
          </a:ln>
        </p:spPr>
      </p:cxnSp>
      <p:sp>
        <p:nvSpPr>
          <p:cNvPr id="91" name="Google Shape;91;p1"/>
          <p:cNvSpPr txBox="1"/>
          <p:nvPr/>
        </p:nvSpPr>
        <p:spPr>
          <a:xfrm>
            <a:off x="4311921" y="5858906"/>
            <a:ext cx="1810464" cy="119380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3500"/>
              <a:buFont typeface="Arial"/>
              <a:buNone/>
            </a:pPr>
            <a:r>
              <a:rPr lang="en-US" sz="3500" b="1" i="0" u="none" strike="noStrike" cap="none">
                <a:solidFill>
                  <a:srgbClr val="FFFFFF"/>
                </a:solidFill>
                <a:latin typeface="Arial"/>
                <a:ea typeface="Arial"/>
                <a:cs typeface="Arial"/>
                <a:sym typeface="Arial"/>
              </a:rPr>
              <a:t>Fethi</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3500"/>
              <a:buFont typeface="Arial"/>
              <a:buNone/>
            </a:pPr>
            <a:r>
              <a:rPr lang="en-US" sz="3500" b="1" i="0" u="none" strike="noStrike" cap="none">
                <a:solidFill>
                  <a:srgbClr val="FFFFFF"/>
                </a:solidFill>
                <a:latin typeface="Arial"/>
                <a:ea typeface="Arial"/>
                <a:cs typeface="Arial"/>
                <a:sym typeface="Arial"/>
              </a:rPr>
              <a:t>KHLIFI</a:t>
            </a:r>
            <a:endParaRPr sz="1400" b="0" i="0" u="none" strike="noStrike" cap="none">
              <a:solidFill>
                <a:srgbClr val="000000"/>
              </a:solidFill>
              <a:latin typeface="Arial"/>
              <a:ea typeface="Arial"/>
              <a:cs typeface="Arial"/>
              <a:sym typeface="Arial"/>
            </a:endParaRPr>
          </a:p>
        </p:txBody>
      </p:sp>
      <p:sp>
        <p:nvSpPr>
          <p:cNvPr id="92" name="Google Shape;92;p1"/>
          <p:cNvSpPr txBox="1"/>
          <p:nvPr/>
        </p:nvSpPr>
        <p:spPr>
          <a:xfrm>
            <a:off x="6683965" y="5858906"/>
            <a:ext cx="2272812" cy="119380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3500"/>
              <a:buFont typeface="Arial"/>
              <a:buNone/>
            </a:pPr>
            <a:r>
              <a:rPr lang="en-US" sz="3500" b="1" i="0" u="none" strike="noStrike" cap="none">
                <a:solidFill>
                  <a:srgbClr val="FFFFFF"/>
                </a:solidFill>
                <a:latin typeface="Arial"/>
                <a:ea typeface="Arial"/>
                <a:cs typeface="Arial"/>
                <a:sym typeface="Arial"/>
              </a:rPr>
              <a:t>Nicolas POTHION</a:t>
            </a:r>
            <a:endParaRPr sz="1400" b="0" i="0" u="none" strike="noStrike" cap="none">
              <a:solidFill>
                <a:srgbClr val="000000"/>
              </a:solidFill>
              <a:latin typeface="Arial"/>
              <a:ea typeface="Arial"/>
              <a:cs typeface="Arial"/>
              <a:sym typeface="Arial"/>
            </a:endParaRPr>
          </a:p>
        </p:txBody>
      </p:sp>
      <p:pic>
        <p:nvPicPr>
          <p:cNvPr id="93" name="Google Shape;93;p1"/>
          <p:cNvPicPr preferRelativeResize="0"/>
          <p:nvPr/>
        </p:nvPicPr>
        <p:blipFill rotWithShape="1">
          <a:blip r:embed="rId4">
            <a:alphaModFix/>
          </a:blip>
          <a:srcRect/>
          <a:stretch/>
        </p:blipFill>
        <p:spPr>
          <a:xfrm>
            <a:off x="0" y="-24245"/>
            <a:ext cx="1892036" cy="192098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g32ca421e292_0_0"/>
          <p:cNvSpPr/>
          <p:nvPr/>
        </p:nvSpPr>
        <p:spPr>
          <a:xfrm>
            <a:off x="0" y="0"/>
            <a:ext cx="18288000" cy="25377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g32ca421e292_0_0"/>
          <p:cNvSpPr txBox="1"/>
          <p:nvPr/>
        </p:nvSpPr>
        <p:spPr>
          <a:xfrm>
            <a:off x="1058532" y="639742"/>
            <a:ext cx="11584800" cy="12582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8175" b="1" i="0" u="none" strike="noStrike" cap="none">
                <a:solidFill>
                  <a:srgbClr val="FFFFFF"/>
                </a:solidFill>
                <a:latin typeface="Arial"/>
                <a:ea typeface="Arial"/>
                <a:cs typeface="Arial"/>
                <a:sym typeface="Arial"/>
              </a:rPr>
              <a:t>Plan d’action rapide</a:t>
            </a:r>
            <a:endParaRPr sz="8175" b="1" i="0" u="none" strike="noStrike" cap="none">
              <a:solidFill>
                <a:srgbClr val="FFFFFF"/>
              </a:solidFill>
              <a:latin typeface="Arial"/>
              <a:ea typeface="Arial"/>
              <a:cs typeface="Arial"/>
              <a:sym typeface="Arial"/>
            </a:endParaRPr>
          </a:p>
        </p:txBody>
      </p:sp>
      <p:pic>
        <p:nvPicPr>
          <p:cNvPr id="187" name="Google Shape;187;g32ca421e292_0_0"/>
          <p:cNvPicPr preferRelativeResize="0"/>
          <p:nvPr/>
        </p:nvPicPr>
        <p:blipFill rotWithShape="1">
          <a:blip r:embed="rId3">
            <a:alphaModFix/>
          </a:blip>
          <a:srcRect/>
          <a:stretch/>
        </p:blipFill>
        <p:spPr>
          <a:xfrm>
            <a:off x="17064082" y="1"/>
            <a:ext cx="1223918" cy="1242646"/>
          </a:xfrm>
          <a:prstGeom prst="rect">
            <a:avLst/>
          </a:prstGeom>
          <a:noFill/>
          <a:ln>
            <a:noFill/>
          </a:ln>
        </p:spPr>
      </p:pic>
      <p:sp>
        <p:nvSpPr>
          <p:cNvPr id="188" name="Google Shape;188;g32ca421e292_0_0"/>
          <p:cNvSpPr/>
          <p:nvPr/>
        </p:nvSpPr>
        <p:spPr>
          <a:xfrm>
            <a:off x="346425" y="3867400"/>
            <a:ext cx="3933300" cy="1707900"/>
          </a:xfrm>
          <a:prstGeom prst="chevron">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latin typeface="Calibri"/>
              <a:ea typeface="Calibri"/>
              <a:cs typeface="Calibri"/>
              <a:sym typeface="Calibri"/>
            </a:endParaRPr>
          </a:p>
        </p:txBody>
      </p:sp>
      <p:sp>
        <p:nvSpPr>
          <p:cNvPr id="189" name="Google Shape;189;g32ca421e292_0_0"/>
          <p:cNvSpPr/>
          <p:nvPr/>
        </p:nvSpPr>
        <p:spPr>
          <a:xfrm>
            <a:off x="3815150" y="3867400"/>
            <a:ext cx="3933300" cy="1707900"/>
          </a:xfrm>
          <a:prstGeom prst="chevron">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0" name="Google Shape;190;g32ca421e292_0_0"/>
          <p:cNvSpPr/>
          <p:nvPr/>
        </p:nvSpPr>
        <p:spPr>
          <a:xfrm>
            <a:off x="7207550" y="3867400"/>
            <a:ext cx="3933300" cy="1707900"/>
          </a:xfrm>
          <a:prstGeom prst="chevron">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1" name="Google Shape;191;g32ca421e292_0_0"/>
          <p:cNvSpPr/>
          <p:nvPr/>
        </p:nvSpPr>
        <p:spPr>
          <a:xfrm>
            <a:off x="10599950" y="3867400"/>
            <a:ext cx="3933300" cy="1707900"/>
          </a:xfrm>
          <a:prstGeom prst="chevron">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2" name="Google Shape;192;g32ca421e292_0_0"/>
          <p:cNvSpPr/>
          <p:nvPr/>
        </p:nvSpPr>
        <p:spPr>
          <a:xfrm>
            <a:off x="13992350" y="3867400"/>
            <a:ext cx="3720600" cy="1707900"/>
          </a:xfrm>
          <a:prstGeom prst="chevron">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3" name="Google Shape;193;g32ca421e292_0_0"/>
          <p:cNvSpPr/>
          <p:nvPr/>
        </p:nvSpPr>
        <p:spPr>
          <a:xfrm>
            <a:off x="497825" y="7578458"/>
            <a:ext cx="3015600" cy="2068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4" name="Google Shape;194;g32ca421e292_0_0"/>
          <p:cNvSpPr/>
          <p:nvPr/>
        </p:nvSpPr>
        <p:spPr>
          <a:xfrm>
            <a:off x="4002975" y="7578458"/>
            <a:ext cx="3015600" cy="2068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5" name="Google Shape;195;g32ca421e292_0_0"/>
          <p:cNvSpPr/>
          <p:nvPr/>
        </p:nvSpPr>
        <p:spPr>
          <a:xfrm>
            <a:off x="7431925" y="7578458"/>
            <a:ext cx="3015600" cy="2068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6" name="Google Shape;196;g32ca421e292_0_0"/>
          <p:cNvSpPr/>
          <p:nvPr/>
        </p:nvSpPr>
        <p:spPr>
          <a:xfrm>
            <a:off x="10787775" y="7654658"/>
            <a:ext cx="3015600" cy="1959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7" name="Google Shape;197;g32ca421e292_0_0"/>
          <p:cNvSpPr/>
          <p:nvPr/>
        </p:nvSpPr>
        <p:spPr>
          <a:xfrm>
            <a:off x="14296025" y="7654658"/>
            <a:ext cx="3015600" cy="1959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8" name="Google Shape;198;g32ca421e292_0_0"/>
          <p:cNvSpPr txBox="1"/>
          <p:nvPr/>
        </p:nvSpPr>
        <p:spPr>
          <a:xfrm>
            <a:off x="873575" y="3059550"/>
            <a:ext cx="2416500" cy="7389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3600" b="1">
                <a:solidFill>
                  <a:schemeClr val="accent6"/>
                </a:solidFill>
              </a:rPr>
              <a:t>S1-S2 </a:t>
            </a:r>
            <a:endParaRPr/>
          </a:p>
        </p:txBody>
      </p:sp>
      <p:sp>
        <p:nvSpPr>
          <p:cNvPr id="199" name="Google Shape;199;g32ca421e292_0_0"/>
          <p:cNvSpPr txBox="1"/>
          <p:nvPr/>
        </p:nvSpPr>
        <p:spPr>
          <a:xfrm>
            <a:off x="4219413" y="3059550"/>
            <a:ext cx="2416500" cy="7389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3600" b="1">
                <a:solidFill>
                  <a:schemeClr val="accent6"/>
                </a:solidFill>
              </a:rPr>
              <a:t>S3-S5</a:t>
            </a:r>
            <a:endParaRPr/>
          </a:p>
        </p:txBody>
      </p:sp>
      <p:sp>
        <p:nvSpPr>
          <p:cNvPr id="200" name="Google Shape;200;g32ca421e292_0_0"/>
          <p:cNvSpPr txBox="1"/>
          <p:nvPr/>
        </p:nvSpPr>
        <p:spPr>
          <a:xfrm>
            <a:off x="7502863" y="3059550"/>
            <a:ext cx="2416500" cy="7389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3600" b="1">
                <a:solidFill>
                  <a:schemeClr val="accent6"/>
                </a:solidFill>
              </a:rPr>
              <a:t>S4-S6</a:t>
            </a:r>
            <a:endParaRPr/>
          </a:p>
        </p:txBody>
      </p:sp>
      <p:sp>
        <p:nvSpPr>
          <p:cNvPr id="201" name="Google Shape;201;g32ca421e292_0_0"/>
          <p:cNvSpPr txBox="1"/>
          <p:nvPr/>
        </p:nvSpPr>
        <p:spPr>
          <a:xfrm>
            <a:off x="10934913" y="3059550"/>
            <a:ext cx="2416500" cy="7389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3600" b="1">
                <a:solidFill>
                  <a:schemeClr val="accent6"/>
                </a:solidFill>
              </a:rPr>
              <a:t>S7-S9</a:t>
            </a:r>
            <a:endParaRPr/>
          </a:p>
        </p:txBody>
      </p:sp>
      <p:sp>
        <p:nvSpPr>
          <p:cNvPr id="202" name="Google Shape;202;g32ca421e292_0_0"/>
          <p:cNvSpPr txBox="1"/>
          <p:nvPr/>
        </p:nvSpPr>
        <p:spPr>
          <a:xfrm>
            <a:off x="14015752" y="3059550"/>
            <a:ext cx="2991000" cy="7389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3600" b="1">
                <a:solidFill>
                  <a:schemeClr val="accent6"/>
                </a:solidFill>
              </a:rPr>
              <a:t>S10-S12</a:t>
            </a:r>
            <a:endParaRPr/>
          </a:p>
        </p:txBody>
      </p:sp>
      <p:sp>
        <p:nvSpPr>
          <p:cNvPr id="203" name="Google Shape;203;g32ca421e292_0_0"/>
          <p:cNvSpPr/>
          <p:nvPr/>
        </p:nvSpPr>
        <p:spPr>
          <a:xfrm rot="5400000">
            <a:off x="1552550" y="6041725"/>
            <a:ext cx="984900" cy="396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4" name="Google Shape;204;g32ca421e292_0_0"/>
          <p:cNvSpPr/>
          <p:nvPr/>
        </p:nvSpPr>
        <p:spPr>
          <a:xfrm rot="5400000">
            <a:off x="5018325" y="6041713"/>
            <a:ext cx="984900" cy="396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5" name="Google Shape;205;g32ca421e292_0_0"/>
          <p:cNvSpPr/>
          <p:nvPr/>
        </p:nvSpPr>
        <p:spPr>
          <a:xfrm rot="5400000">
            <a:off x="8523475" y="6041713"/>
            <a:ext cx="984900" cy="396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6" name="Google Shape;206;g32ca421e292_0_0"/>
          <p:cNvSpPr/>
          <p:nvPr/>
        </p:nvSpPr>
        <p:spPr>
          <a:xfrm rot="5400000">
            <a:off x="11876225" y="6041713"/>
            <a:ext cx="984900" cy="396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7" name="Google Shape;207;g32ca421e292_0_0"/>
          <p:cNvSpPr/>
          <p:nvPr/>
        </p:nvSpPr>
        <p:spPr>
          <a:xfrm rot="5400000">
            <a:off x="15381375" y="6041713"/>
            <a:ext cx="984900" cy="396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8" name="Google Shape;208;g32ca421e292_0_0"/>
          <p:cNvSpPr txBox="1"/>
          <p:nvPr/>
        </p:nvSpPr>
        <p:spPr>
          <a:xfrm>
            <a:off x="1237050" y="3988875"/>
            <a:ext cx="2416500" cy="14160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2000" b="1">
                <a:solidFill>
                  <a:schemeClr val="lt1"/>
                </a:solidFill>
              </a:rPr>
              <a:t>Analyse des défauts et sélection de la meilleure solution IA</a:t>
            </a:r>
            <a:endParaRPr sz="1800" b="1" i="0" u="none" strike="noStrike" cap="none">
              <a:solidFill>
                <a:schemeClr val="lt1"/>
              </a:solidFill>
              <a:latin typeface="Arial"/>
              <a:ea typeface="Arial"/>
              <a:cs typeface="Arial"/>
              <a:sym typeface="Arial"/>
            </a:endParaRPr>
          </a:p>
        </p:txBody>
      </p:sp>
      <p:sp>
        <p:nvSpPr>
          <p:cNvPr id="209" name="Google Shape;209;g32ca421e292_0_0"/>
          <p:cNvSpPr txBox="1"/>
          <p:nvPr/>
        </p:nvSpPr>
        <p:spPr>
          <a:xfrm>
            <a:off x="4638650" y="3988900"/>
            <a:ext cx="2711700" cy="14160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2000" b="1">
                <a:solidFill>
                  <a:schemeClr val="lt1"/>
                </a:solidFill>
              </a:rPr>
              <a:t>Création du système de rapports et d’alertes automatisées</a:t>
            </a:r>
            <a:endParaRPr sz="1800" b="1" i="0" u="none" strike="noStrike" cap="none">
              <a:solidFill>
                <a:schemeClr val="lt1"/>
              </a:solidFill>
              <a:latin typeface="Arial"/>
              <a:ea typeface="Arial"/>
              <a:cs typeface="Arial"/>
              <a:sym typeface="Arial"/>
            </a:endParaRPr>
          </a:p>
        </p:txBody>
      </p:sp>
      <p:sp>
        <p:nvSpPr>
          <p:cNvPr id="210" name="Google Shape;210;g32ca421e292_0_0"/>
          <p:cNvSpPr txBox="1"/>
          <p:nvPr/>
        </p:nvSpPr>
        <p:spPr>
          <a:xfrm>
            <a:off x="8107225" y="4217488"/>
            <a:ext cx="2416500" cy="10467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2000" b="1">
                <a:solidFill>
                  <a:schemeClr val="lt1"/>
                </a:solidFill>
              </a:rPr>
              <a:t>Déploiement pilote sur une ligne de production</a:t>
            </a:r>
            <a:endParaRPr sz="1800" b="1" i="0" u="none" strike="noStrike" cap="none">
              <a:solidFill>
                <a:schemeClr val="lt1"/>
              </a:solidFill>
              <a:latin typeface="Arial"/>
              <a:ea typeface="Arial"/>
              <a:cs typeface="Arial"/>
              <a:sym typeface="Arial"/>
            </a:endParaRPr>
          </a:p>
        </p:txBody>
      </p:sp>
      <p:sp>
        <p:nvSpPr>
          <p:cNvPr id="211" name="Google Shape;211;g32ca421e292_0_0"/>
          <p:cNvSpPr txBox="1"/>
          <p:nvPr/>
        </p:nvSpPr>
        <p:spPr>
          <a:xfrm>
            <a:off x="11615475" y="4170900"/>
            <a:ext cx="2416500" cy="10467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2000" b="1">
                <a:solidFill>
                  <a:schemeClr val="lt1"/>
                </a:solidFill>
              </a:rPr>
              <a:t>Ajustement et validation des résultats</a:t>
            </a:r>
            <a:endParaRPr sz="1800" b="1" i="0" u="none" strike="noStrike" cap="none">
              <a:solidFill>
                <a:schemeClr val="lt1"/>
              </a:solidFill>
              <a:latin typeface="Arial"/>
              <a:ea typeface="Arial"/>
              <a:cs typeface="Arial"/>
              <a:sym typeface="Arial"/>
            </a:endParaRPr>
          </a:p>
        </p:txBody>
      </p:sp>
      <p:sp>
        <p:nvSpPr>
          <p:cNvPr id="212" name="Google Shape;212;g32ca421e292_0_0"/>
          <p:cNvSpPr txBox="1"/>
          <p:nvPr/>
        </p:nvSpPr>
        <p:spPr>
          <a:xfrm>
            <a:off x="14895125" y="4018500"/>
            <a:ext cx="2416500" cy="14160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2000" b="1">
                <a:solidFill>
                  <a:schemeClr val="lt1"/>
                </a:solidFill>
              </a:rPr>
              <a:t>Déploiement à l’échelle avec accompagnement RH</a:t>
            </a:r>
            <a:endParaRPr sz="1800" b="1" i="0" u="none" strike="noStrike" cap="none">
              <a:solidFill>
                <a:schemeClr val="lt1"/>
              </a:solidFill>
              <a:latin typeface="Arial"/>
              <a:ea typeface="Arial"/>
              <a:cs typeface="Arial"/>
              <a:sym typeface="Arial"/>
            </a:endParaRPr>
          </a:p>
        </p:txBody>
      </p:sp>
      <p:sp>
        <p:nvSpPr>
          <p:cNvPr id="213" name="Google Shape;213;g32ca421e292_0_0"/>
          <p:cNvSpPr txBox="1"/>
          <p:nvPr/>
        </p:nvSpPr>
        <p:spPr>
          <a:xfrm>
            <a:off x="644975" y="7429502"/>
            <a:ext cx="2416500" cy="5541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2400" b="1" dirty="0">
                <a:solidFill>
                  <a:schemeClr val="accent6"/>
                </a:solidFill>
              </a:rPr>
              <a:t>LIVRABLES</a:t>
            </a:r>
            <a:endParaRPr sz="1200" dirty="0"/>
          </a:p>
        </p:txBody>
      </p:sp>
      <p:sp>
        <p:nvSpPr>
          <p:cNvPr id="214" name="Google Shape;214;g32ca421e292_0_0"/>
          <p:cNvSpPr txBox="1"/>
          <p:nvPr/>
        </p:nvSpPr>
        <p:spPr>
          <a:xfrm>
            <a:off x="4177350" y="7449527"/>
            <a:ext cx="2595900" cy="5541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2400" b="1">
                <a:solidFill>
                  <a:schemeClr val="accent6"/>
                </a:solidFill>
              </a:rPr>
              <a:t>LIVRABLES</a:t>
            </a:r>
            <a:endParaRPr sz="1200"/>
          </a:p>
        </p:txBody>
      </p:sp>
      <p:sp>
        <p:nvSpPr>
          <p:cNvPr id="215" name="Google Shape;215;g32ca421e292_0_0"/>
          <p:cNvSpPr txBox="1"/>
          <p:nvPr/>
        </p:nvSpPr>
        <p:spPr>
          <a:xfrm>
            <a:off x="7641775" y="7449527"/>
            <a:ext cx="2595900" cy="5541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2400" b="1">
                <a:solidFill>
                  <a:schemeClr val="accent6"/>
                </a:solidFill>
              </a:rPr>
              <a:t>LIVRABLES</a:t>
            </a:r>
            <a:endParaRPr sz="1200"/>
          </a:p>
        </p:txBody>
      </p:sp>
      <p:sp>
        <p:nvSpPr>
          <p:cNvPr id="216" name="Google Shape;216;g32ca421e292_0_0"/>
          <p:cNvSpPr txBox="1"/>
          <p:nvPr/>
        </p:nvSpPr>
        <p:spPr>
          <a:xfrm>
            <a:off x="10937075" y="7505352"/>
            <a:ext cx="2595900" cy="5541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2400" b="1">
                <a:solidFill>
                  <a:schemeClr val="accent6"/>
                </a:solidFill>
              </a:rPr>
              <a:t>LIVRABLES</a:t>
            </a:r>
            <a:endParaRPr sz="1200"/>
          </a:p>
        </p:txBody>
      </p:sp>
      <p:sp>
        <p:nvSpPr>
          <p:cNvPr id="217" name="Google Shape;217;g32ca421e292_0_0"/>
          <p:cNvSpPr txBox="1"/>
          <p:nvPr/>
        </p:nvSpPr>
        <p:spPr>
          <a:xfrm>
            <a:off x="14429675" y="7525727"/>
            <a:ext cx="2595900" cy="554100"/>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US" sz="2400" b="1">
                <a:solidFill>
                  <a:schemeClr val="accent6"/>
                </a:solidFill>
              </a:rPr>
              <a:t>LIVRABLES</a:t>
            </a:r>
            <a:endParaRPr sz="1200"/>
          </a:p>
        </p:txBody>
      </p:sp>
      <p:sp>
        <p:nvSpPr>
          <p:cNvPr id="218" name="Google Shape;218;g32ca421e292_0_0"/>
          <p:cNvSpPr txBox="1"/>
          <p:nvPr/>
        </p:nvSpPr>
        <p:spPr>
          <a:xfrm>
            <a:off x="873575" y="8188592"/>
            <a:ext cx="2416500" cy="1477328"/>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2000" b="1" dirty="0" err="1">
                <a:solidFill>
                  <a:srgbClr val="002060"/>
                </a:solidFill>
              </a:rPr>
              <a:t>Analyse</a:t>
            </a:r>
            <a:r>
              <a:rPr lang="en-US" sz="2000" b="1" dirty="0">
                <a:solidFill>
                  <a:srgbClr val="002060"/>
                </a:solidFill>
              </a:rPr>
              <a:t> des </a:t>
            </a:r>
            <a:r>
              <a:rPr lang="en-US" sz="2000" b="1" dirty="0" err="1">
                <a:solidFill>
                  <a:srgbClr val="002060"/>
                </a:solidFill>
              </a:rPr>
              <a:t>défauts</a:t>
            </a:r>
            <a:r>
              <a:rPr lang="en-US" sz="2000" b="1" dirty="0">
                <a:solidFill>
                  <a:srgbClr val="002060"/>
                </a:solidFill>
              </a:rPr>
              <a:t> et </a:t>
            </a:r>
            <a:r>
              <a:rPr lang="en-US" sz="2000" b="1" dirty="0" err="1">
                <a:solidFill>
                  <a:srgbClr val="002060"/>
                </a:solidFill>
              </a:rPr>
              <a:t>sélection</a:t>
            </a:r>
            <a:r>
              <a:rPr lang="en-US" sz="2000" b="1" dirty="0">
                <a:solidFill>
                  <a:srgbClr val="002060"/>
                </a:solidFill>
              </a:rPr>
              <a:t> de la </a:t>
            </a:r>
            <a:r>
              <a:rPr lang="en-US" sz="2000" b="1" dirty="0" err="1">
                <a:solidFill>
                  <a:srgbClr val="002060"/>
                </a:solidFill>
              </a:rPr>
              <a:t>meilleure</a:t>
            </a:r>
            <a:r>
              <a:rPr lang="en-US" sz="2000" b="1" dirty="0">
                <a:solidFill>
                  <a:srgbClr val="002060"/>
                </a:solidFill>
              </a:rPr>
              <a:t> solution IA</a:t>
            </a:r>
            <a:endParaRPr sz="1800" b="1" i="0" u="none" strike="noStrike" cap="none" dirty="0">
              <a:solidFill>
                <a:srgbClr val="00206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g32ca421e292_1_0"/>
          <p:cNvSpPr txBox="1"/>
          <p:nvPr/>
        </p:nvSpPr>
        <p:spPr>
          <a:xfrm>
            <a:off x="417730" y="-186256"/>
            <a:ext cx="15661200" cy="11082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7200"/>
              <a:buFont typeface="Arial"/>
              <a:buNone/>
            </a:pPr>
            <a:r>
              <a:rPr lang="en-US" sz="7200" b="1" i="0" u="none" strike="noStrike" cap="none">
                <a:solidFill>
                  <a:srgbClr val="FFFFFF"/>
                </a:solidFill>
                <a:latin typeface="Arial"/>
                <a:ea typeface="Arial"/>
                <a:cs typeface="Arial"/>
                <a:sym typeface="Arial"/>
              </a:rPr>
              <a:t>Risques et mesures d’atténuation</a:t>
            </a:r>
            <a:endParaRPr sz="7200" b="1" i="0" u="none" strike="noStrike" cap="none">
              <a:solidFill>
                <a:srgbClr val="FFFFFF"/>
              </a:solidFill>
              <a:latin typeface="Arial"/>
              <a:ea typeface="Arial"/>
              <a:cs typeface="Arial"/>
              <a:sym typeface="Arial"/>
            </a:endParaRPr>
          </a:p>
        </p:txBody>
      </p:sp>
      <p:graphicFrame>
        <p:nvGraphicFramePr>
          <p:cNvPr id="238" name="Google Shape;238;g32ca421e292_1_0"/>
          <p:cNvGraphicFramePr/>
          <p:nvPr>
            <p:extLst>
              <p:ext uri="{D42A27DB-BD31-4B8C-83A1-F6EECF244321}">
                <p14:modId xmlns:p14="http://schemas.microsoft.com/office/powerpoint/2010/main" val="193936769"/>
              </p:ext>
            </p:extLst>
          </p:nvPr>
        </p:nvGraphicFramePr>
        <p:xfrm>
          <a:off x="102862" y="1861500"/>
          <a:ext cx="18082275" cy="4251870"/>
        </p:xfrm>
        <a:graphic>
          <a:graphicData uri="http://schemas.openxmlformats.org/drawingml/2006/table">
            <a:tbl>
              <a:tblPr>
                <a:noFill/>
                <a:tableStyleId>{847A3466-C866-484E-A34C-2224A28F6C49}</a:tableStyleId>
              </a:tblPr>
              <a:tblGrid>
                <a:gridCol w="1821250">
                  <a:extLst>
                    <a:ext uri="{9D8B030D-6E8A-4147-A177-3AD203B41FA5}">
                      <a16:colId xmlns:a16="http://schemas.microsoft.com/office/drawing/2014/main" val="20000"/>
                    </a:ext>
                  </a:extLst>
                </a:gridCol>
                <a:gridCol w="3485900">
                  <a:extLst>
                    <a:ext uri="{9D8B030D-6E8A-4147-A177-3AD203B41FA5}">
                      <a16:colId xmlns:a16="http://schemas.microsoft.com/office/drawing/2014/main" val="20001"/>
                    </a:ext>
                  </a:extLst>
                </a:gridCol>
                <a:gridCol w="2749250">
                  <a:extLst>
                    <a:ext uri="{9D8B030D-6E8A-4147-A177-3AD203B41FA5}">
                      <a16:colId xmlns:a16="http://schemas.microsoft.com/office/drawing/2014/main" val="20002"/>
                    </a:ext>
                  </a:extLst>
                </a:gridCol>
                <a:gridCol w="1805353">
                  <a:extLst>
                    <a:ext uri="{9D8B030D-6E8A-4147-A177-3AD203B41FA5}">
                      <a16:colId xmlns:a16="http://schemas.microsoft.com/office/drawing/2014/main" val="20003"/>
                    </a:ext>
                  </a:extLst>
                </a:gridCol>
                <a:gridCol w="3738097">
                  <a:extLst>
                    <a:ext uri="{9D8B030D-6E8A-4147-A177-3AD203B41FA5}">
                      <a16:colId xmlns:a16="http://schemas.microsoft.com/office/drawing/2014/main" val="20004"/>
                    </a:ext>
                  </a:extLst>
                </a:gridCol>
                <a:gridCol w="2479075">
                  <a:extLst>
                    <a:ext uri="{9D8B030D-6E8A-4147-A177-3AD203B41FA5}">
                      <a16:colId xmlns:a16="http://schemas.microsoft.com/office/drawing/2014/main" val="20005"/>
                    </a:ext>
                  </a:extLst>
                </a:gridCol>
                <a:gridCol w="2003350">
                  <a:extLst>
                    <a:ext uri="{9D8B030D-6E8A-4147-A177-3AD203B41FA5}">
                      <a16:colId xmlns:a16="http://schemas.microsoft.com/office/drawing/2014/main" val="20006"/>
                    </a:ext>
                  </a:extLst>
                </a:gridCol>
              </a:tblGrid>
              <a:tr h="760138">
                <a:tc>
                  <a:txBody>
                    <a:bodyPr/>
                    <a:lstStyle/>
                    <a:p>
                      <a:pPr marL="0" lvl="0" indent="0" algn="ctr" rtl="0">
                        <a:spcBef>
                          <a:spcPts val="0"/>
                        </a:spcBef>
                        <a:spcAft>
                          <a:spcPts val="0"/>
                        </a:spcAft>
                        <a:buNone/>
                      </a:pPr>
                      <a:r>
                        <a:rPr lang="en-US" sz="2700" b="1" dirty="0">
                          <a:solidFill>
                            <a:srgbClr val="002060"/>
                          </a:solidFill>
                          <a:latin typeface="Calibri"/>
                          <a:ea typeface="Calibri"/>
                          <a:cs typeface="Calibri"/>
                          <a:sym typeface="Calibri"/>
                        </a:rPr>
                        <a:t>Type de Risque</a:t>
                      </a:r>
                      <a:endParaRPr sz="2700" b="1" dirty="0">
                        <a:solidFill>
                          <a:srgbClr val="002060"/>
                        </a:solidFill>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b="1" dirty="0">
                          <a:solidFill>
                            <a:srgbClr val="002060"/>
                          </a:solidFill>
                          <a:latin typeface="Calibri"/>
                          <a:ea typeface="Calibri"/>
                          <a:cs typeface="Calibri"/>
                          <a:sym typeface="Calibri"/>
                        </a:rPr>
                        <a:t>Description</a:t>
                      </a:r>
                      <a:endParaRPr sz="2700" b="1" dirty="0">
                        <a:solidFill>
                          <a:srgbClr val="002060"/>
                        </a:solidFill>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b="1" dirty="0">
                          <a:solidFill>
                            <a:srgbClr val="002060"/>
                          </a:solidFill>
                          <a:latin typeface="Calibri"/>
                          <a:ea typeface="Calibri"/>
                          <a:cs typeface="Calibri"/>
                          <a:sym typeface="Calibri"/>
                        </a:rPr>
                        <a:t>Impact</a:t>
                      </a:r>
                      <a:endParaRPr sz="2700" b="1" dirty="0">
                        <a:solidFill>
                          <a:srgbClr val="002060"/>
                        </a:solidFill>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b="1" dirty="0" err="1">
                          <a:solidFill>
                            <a:srgbClr val="002060"/>
                          </a:solidFill>
                          <a:latin typeface="Calibri"/>
                          <a:ea typeface="Calibri"/>
                          <a:cs typeface="Calibri"/>
                          <a:sym typeface="Calibri"/>
                        </a:rPr>
                        <a:t>Probabilité</a:t>
                      </a:r>
                      <a:endParaRPr sz="2700" b="1" dirty="0">
                        <a:solidFill>
                          <a:srgbClr val="002060"/>
                        </a:solidFill>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b="1" dirty="0">
                          <a:solidFill>
                            <a:srgbClr val="002060"/>
                          </a:solidFill>
                          <a:latin typeface="Calibri"/>
                          <a:ea typeface="Calibri"/>
                          <a:cs typeface="Calibri"/>
                          <a:sym typeface="Calibri"/>
                        </a:rPr>
                        <a:t>Solutions </a:t>
                      </a:r>
                      <a:r>
                        <a:rPr lang="en-US" sz="2700" b="1" dirty="0" err="1">
                          <a:solidFill>
                            <a:srgbClr val="002060"/>
                          </a:solidFill>
                          <a:latin typeface="Calibri"/>
                          <a:ea typeface="Calibri"/>
                          <a:cs typeface="Calibri"/>
                          <a:sym typeface="Calibri"/>
                        </a:rPr>
                        <a:t>Adaptées</a:t>
                      </a:r>
                      <a:endParaRPr sz="2700" b="1" dirty="0">
                        <a:solidFill>
                          <a:srgbClr val="002060"/>
                        </a:solidFill>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b="1" dirty="0" err="1">
                          <a:solidFill>
                            <a:srgbClr val="002060"/>
                          </a:solidFill>
                          <a:latin typeface="Calibri"/>
                          <a:ea typeface="Calibri"/>
                          <a:cs typeface="Calibri"/>
                          <a:sym typeface="Calibri"/>
                        </a:rPr>
                        <a:t>Responsable</a:t>
                      </a:r>
                      <a:endParaRPr sz="2700" b="1" dirty="0">
                        <a:solidFill>
                          <a:srgbClr val="002060"/>
                        </a:solidFill>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b="1" dirty="0" err="1">
                          <a:solidFill>
                            <a:srgbClr val="002060"/>
                          </a:solidFill>
                          <a:latin typeface="Calibri"/>
                          <a:ea typeface="Calibri"/>
                          <a:cs typeface="Calibri"/>
                          <a:sym typeface="Calibri"/>
                        </a:rPr>
                        <a:t>Échéance</a:t>
                      </a:r>
                      <a:endParaRPr sz="2700" b="1" dirty="0">
                        <a:solidFill>
                          <a:srgbClr val="002060"/>
                        </a:solidFill>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0000"/>
                  </a:ext>
                </a:extLst>
              </a:tr>
              <a:tr h="1334175">
                <a:tc>
                  <a:txBody>
                    <a:bodyPr/>
                    <a:lstStyle/>
                    <a:p>
                      <a:pPr marL="0" lvl="0" indent="0" algn="ctr" rtl="0">
                        <a:spcBef>
                          <a:spcPts val="0"/>
                        </a:spcBef>
                        <a:spcAft>
                          <a:spcPts val="0"/>
                        </a:spcAft>
                        <a:buNone/>
                      </a:pPr>
                      <a:r>
                        <a:rPr lang="en-US" sz="2700" b="1" dirty="0">
                          <a:latin typeface="Calibri"/>
                          <a:ea typeface="Calibri"/>
                          <a:cs typeface="Calibri"/>
                          <a:sym typeface="Calibri"/>
                        </a:rPr>
                        <a:t>Technique</a:t>
                      </a:r>
                      <a:endParaRPr sz="2700" b="1"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Erreurs de détection IA, intégration complexe</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Retards, coûts supplémentaires</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Moyenne</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Revues de conception, technologies éprouvées, test pilote</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Chef de projet + Experts IA</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Tout au long du projet</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1334175">
                <a:tc>
                  <a:txBody>
                    <a:bodyPr/>
                    <a:lstStyle/>
                    <a:p>
                      <a:pPr marL="0" lvl="0" indent="0" algn="ctr" rtl="0">
                        <a:spcBef>
                          <a:spcPts val="0"/>
                        </a:spcBef>
                        <a:spcAft>
                          <a:spcPts val="0"/>
                        </a:spcAft>
                        <a:buNone/>
                      </a:pPr>
                      <a:r>
                        <a:rPr lang="en-US" sz="2700" b="1" dirty="0">
                          <a:latin typeface="Calibri"/>
                          <a:ea typeface="Calibri"/>
                          <a:cs typeface="Calibri"/>
                          <a:sym typeface="Calibri"/>
                        </a:rPr>
                        <a:t>Financier</a:t>
                      </a:r>
                      <a:endParaRPr sz="2700" b="1"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Coût élevé des solutions IA, risque de dépassement budgétaire</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Dépassement budget, retards</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Élevée</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Réserve</a:t>
                      </a:r>
                      <a:r>
                        <a:rPr lang="en-US" sz="2700" dirty="0">
                          <a:latin typeface="Calibri"/>
                          <a:ea typeface="Calibri"/>
                          <a:cs typeface="Calibri"/>
                          <a:sym typeface="Calibri"/>
                        </a:rPr>
                        <a:t> </a:t>
                      </a:r>
                      <a:r>
                        <a:rPr lang="en-US" sz="2700" dirty="0" err="1">
                          <a:latin typeface="Calibri"/>
                          <a:ea typeface="Calibri"/>
                          <a:cs typeface="Calibri"/>
                          <a:sym typeface="Calibri"/>
                        </a:rPr>
                        <a:t>budgétaire</a:t>
                      </a:r>
                      <a:r>
                        <a:rPr lang="en-US" sz="2700" dirty="0">
                          <a:latin typeface="Calibri"/>
                          <a:ea typeface="Calibri"/>
                          <a:cs typeface="Calibri"/>
                          <a:sym typeface="Calibri"/>
                        </a:rPr>
                        <a:t>, </a:t>
                      </a:r>
                      <a:r>
                        <a:rPr lang="en-US" sz="2700" dirty="0" err="1">
                          <a:latin typeface="Calibri"/>
                          <a:ea typeface="Calibri"/>
                          <a:cs typeface="Calibri"/>
                          <a:sym typeface="Calibri"/>
                        </a:rPr>
                        <a:t>suivi</a:t>
                      </a:r>
                      <a:r>
                        <a:rPr lang="en-US" sz="2700" dirty="0">
                          <a:latin typeface="Calibri"/>
                          <a:ea typeface="Calibri"/>
                          <a:cs typeface="Calibri"/>
                          <a:sym typeface="Calibri"/>
                        </a:rPr>
                        <a:t> </a:t>
                      </a:r>
                      <a:r>
                        <a:rPr lang="en-US" sz="2700" dirty="0" err="1">
                          <a:latin typeface="Calibri"/>
                          <a:ea typeface="Calibri"/>
                          <a:cs typeface="Calibri"/>
                          <a:sym typeface="Calibri"/>
                        </a:rPr>
                        <a:t>mensuel</a:t>
                      </a:r>
                      <a:r>
                        <a:rPr lang="en-US" sz="2700" dirty="0">
                          <a:latin typeface="Calibri"/>
                          <a:ea typeface="Calibri"/>
                          <a:cs typeface="Calibri"/>
                          <a:sym typeface="Calibri"/>
                        </a:rPr>
                        <a:t>, subventions</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Responsable financier + Chef de projet</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Mensuel</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bl>
          </a:graphicData>
        </a:graphic>
      </p:graphicFrame>
      <p:sp>
        <p:nvSpPr>
          <p:cNvPr id="239" name="Google Shape;239;g32ca421e292_1_0"/>
          <p:cNvSpPr/>
          <p:nvPr/>
        </p:nvSpPr>
        <p:spPr>
          <a:xfrm>
            <a:off x="0" y="0"/>
            <a:ext cx="18288000" cy="1585547"/>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g32ca421e292_1_0"/>
          <p:cNvSpPr txBox="1"/>
          <p:nvPr/>
        </p:nvSpPr>
        <p:spPr>
          <a:xfrm>
            <a:off x="417730" y="25060"/>
            <a:ext cx="15661200"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7200"/>
              <a:buFont typeface="Arial"/>
              <a:buNone/>
            </a:pPr>
            <a:r>
              <a:rPr lang="en-US" sz="7200" b="1" i="0" u="none" strike="noStrike" cap="none" dirty="0">
                <a:solidFill>
                  <a:srgbClr val="FFFFFF"/>
                </a:solidFill>
                <a:latin typeface="Arial"/>
                <a:ea typeface="Arial"/>
                <a:cs typeface="Arial"/>
                <a:sym typeface="Arial"/>
              </a:rPr>
              <a:t>Identification des </a:t>
            </a:r>
            <a:r>
              <a:rPr lang="en-US" sz="7200" b="1" i="0" u="none" strike="noStrike" cap="none" dirty="0" err="1">
                <a:solidFill>
                  <a:srgbClr val="FFFFFF"/>
                </a:solidFill>
                <a:latin typeface="Arial"/>
                <a:ea typeface="Arial"/>
                <a:cs typeface="Arial"/>
                <a:sym typeface="Arial"/>
              </a:rPr>
              <a:t>risques</a:t>
            </a:r>
            <a:endParaRPr lang="en-US" sz="7200" b="1" i="0" u="none" strike="noStrike" cap="none" dirty="0">
              <a:solidFill>
                <a:srgbClr val="FFFFFF"/>
              </a:solidFill>
              <a:latin typeface="Arial"/>
              <a:ea typeface="Arial"/>
              <a:cs typeface="Arial"/>
              <a:sym typeface="Arial"/>
            </a:endParaRPr>
          </a:p>
        </p:txBody>
      </p:sp>
      <p:pic>
        <p:nvPicPr>
          <p:cNvPr id="241" name="Google Shape;241;g32ca421e292_1_0"/>
          <p:cNvPicPr preferRelativeResize="0"/>
          <p:nvPr/>
        </p:nvPicPr>
        <p:blipFill rotWithShape="1">
          <a:blip r:embed="rId3">
            <a:alphaModFix/>
          </a:blip>
          <a:srcRect/>
          <a:stretch/>
        </p:blipFill>
        <p:spPr>
          <a:xfrm>
            <a:off x="1379810" y="6305372"/>
            <a:ext cx="6598920" cy="3677795"/>
          </a:xfrm>
          <a:prstGeom prst="rect">
            <a:avLst/>
          </a:prstGeom>
          <a:noFill/>
          <a:ln>
            <a:noFill/>
          </a:ln>
          <a:effectLst>
            <a:outerShdw blurRad="292100" dist="139700" dir="2700000" algn="tl" rotWithShape="0">
              <a:srgbClr val="333333">
                <a:alpha val="64709"/>
              </a:srgbClr>
            </a:outerShdw>
          </a:effectLst>
        </p:spPr>
      </p:pic>
      <p:pic>
        <p:nvPicPr>
          <p:cNvPr id="242" name="Google Shape;242;g32ca421e292_1_0"/>
          <p:cNvPicPr preferRelativeResize="0"/>
          <p:nvPr/>
        </p:nvPicPr>
        <p:blipFill>
          <a:blip r:embed="rId4">
            <a:clrChange>
              <a:clrFrom>
                <a:srgbClr val="FFFFFF"/>
              </a:clrFrom>
              <a:clrTo>
                <a:srgbClr val="FFFFFF">
                  <a:alpha val="0"/>
                </a:srgbClr>
              </a:clrTo>
            </a:clrChange>
            <a:alphaModFix/>
          </a:blip>
          <a:stretch>
            <a:fillRect/>
          </a:stretch>
        </p:blipFill>
        <p:spPr>
          <a:xfrm>
            <a:off x="8628185" y="5284177"/>
            <a:ext cx="7680960" cy="4405328"/>
          </a:xfrm>
          <a:prstGeom prst="rect">
            <a:avLst/>
          </a:prstGeom>
          <a:noFill/>
          <a:ln>
            <a:noFill/>
          </a:ln>
        </p:spPr>
      </p:pic>
      <p:pic>
        <p:nvPicPr>
          <p:cNvPr id="237" name="Google Shape;237;g32ca421e292_1_0"/>
          <p:cNvPicPr preferRelativeResize="0"/>
          <p:nvPr/>
        </p:nvPicPr>
        <p:blipFill rotWithShape="1">
          <a:blip r:embed="rId5">
            <a:alphaModFix/>
          </a:blip>
          <a:srcRect/>
          <a:stretch/>
        </p:blipFill>
        <p:spPr>
          <a:xfrm>
            <a:off x="16961219" y="171450"/>
            <a:ext cx="1223918" cy="124264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g32ca421e292_1_14"/>
          <p:cNvSpPr txBox="1"/>
          <p:nvPr/>
        </p:nvSpPr>
        <p:spPr>
          <a:xfrm>
            <a:off x="417730" y="-186256"/>
            <a:ext cx="15661200" cy="11082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7200"/>
              <a:buFont typeface="Arial"/>
              <a:buNone/>
            </a:pPr>
            <a:r>
              <a:rPr lang="en-US" sz="7200" b="1" i="0" u="none" strike="noStrike" cap="none">
                <a:solidFill>
                  <a:srgbClr val="FFFFFF"/>
                </a:solidFill>
                <a:latin typeface="Arial"/>
                <a:ea typeface="Arial"/>
                <a:cs typeface="Arial"/>
                <a:sym typeface="Arial"/>
              </a:rPr>
              <a:t>Risques et mesures d’atténuation</a:t>
            </a:r>
            <a:endParaRPr sz="7200" b="1" i="0" u="none" strike="noStrike" cap="none">
              <a:solidFill>
                <a:srgbClr val="FFFFFF"/>
              </a:solidFill>
              <a:latin typeface="Arial"/>
              <a:ea typeface="Arial"/>
              <a:cs typeface="Arial"/>
              <a:sym typeface="Arial"/>
            </a:endParaRPr>
          </a:p>
        </p:txBody>
      </p:sp>
      <p:graphicFrame>
        <p:nvGraphicFramePr>
          <p:cNvPr id="249" name="Google Shape;249;g32ca421e292_1_14"/>
          <p:cNvGraphicFramePr/>
          <p:nvPr>
            <p:extLst>
              <p:ext uri="{D42A27DB-BD31-4B8C-83A1-F6EECF244321}">
                <p14:modId xmlns:p14="http://schemas.microsoft.com/office/powerpoint/2010/main" val="776942573"/>
              </p:ext>
            </p:extLst>
          </p:nvPr>
        </p:nvGraphicFramePr>
        <p:xfrm>
          <a:off x="102862" y="1695016"/>
          <a:ext cx="18082275" cy="5272920"/>
        </p:xfrm>
        <a:graphic>
          <a:graphicData uri="http://schemas.openxmlformats.org/drawingml/2006/table">
            <a:tbl>
              <a:tblPr>
                <a:noFill/>
                <a:tableStyleId>{847A3466-C866-484E-A34C-2224A28F6C49}</a:tableStyleId>
              </a:tblPr>
              <a:tblGrid>
                <a:gridCol w="2757569">
                  <a:extLst>
                    <a:ext uri="{9D8B030D-6E8A-4147-A177-3AD203B41FA5}">
                      <a16:colId xmlns:a16="http://schemas.microsoft.com/office/drawing/2014/main" val="20000"/>
                    </a:ext>
                  </a:extLst>
                </a:gridCol>
                <a:gridCol w="3082981">
                  <a:extLst>
                    <a:ext uri="{9D8B030D-6E8A-4147-A177-3AD203B41FA5}">
                      <a16:colId xmlns:a16="http://schemas.microsoft.com/office/drawing/2014/main" val="20001"/>
                    </a:ext>
                  </a:extLst>
                </a:gridCol>
                <a:gridCol w="2138650">
                  <a:extLst>
                    <a:ext uri="{9D8B030D-6E8A-4147-A177-3AD203B41FA5}">
                      <a16:colId xmlns:a16="http://schemas.microsoft.com/office/drawing/2014/main" val="20002"/>
                    </a:ext>
                  </a:extLst>
                </a:gridCol>
                <a:gridCol w="2011475">
                  <a:extLst>
                    <a:ext uri="{9D8B030D-6E8A-4147-A177-3AD203B41FA5}">
                      <a16:colId xmlns:a16="http://schemas.microsoft.com/office/drawing/2014/main" val="20003"/>
                    </a:ext>
                  </a:extLst>
                </a:gridCol>
                <a:gridCol w="3609175">
                  <a:extLst>
                    <a:ext uri="{9D8B030D-6E8A-4147-A177-3AD203B41FA5}">
                      <a16:colId xmlns:a16="http://schemas.microsoft.com/office/drawing/2014/main" val="20004"/>
                    </a:ext>
                  </a:extLst>
                </a:gridCol>
                <a:gridCol w="2479075">
                  <a:extLst>
                    <a:ext uri="{9D8B030D-6E8A-4147-A177-3AD203B41FA5}">
                      <a16:colId xmlns:a16="http://schemas.microsoft.com/office/drawing/2014/main" val="20005"/>
                    </a:ext>
                  </a:extLst>
                </a:gridCol>
                <a:gridCol w="2003350">
                  <a:extLst>
                    <a:ext uri="{9D8B030D-6E8A-4147-A177-3AD203B41FA5}">
                      <a16:colId xmlns:a16="http://schemas.microsoft.com/office/drawing/2014/main" val="20006"/>
                    </a:ext>
                  </a:extLst>
                </a:gridCol>
              </a:tblGrid>
              <a:tr h="525291">
                <a:tc>
                  <a:txBody>
                    <a:bodyPr/>
                    <a:lstStyle/>
                    <a:p>
                      <a:pPr marL="0" lvl="0" indent="0" algn="l" rtl="0">
                        <a:spcBef>
                          <a:spcPts val="0"/>
                        </a:spcBef>
                        <a:spcAft>
                          <a:spcPts val="0"/>
                        </a:spcAft>
                        <a:buNone/>
                      </a:pPr>
                      <a:r>
                        <a:rPr lang="en-US" sz="2800" b="1" dirty="0">
                          <a:solidFill>
                            <a:srgbClr val="002060"/>
                          </a:solidFill>
                          <a:latin typeface="Calibri"/>
                          <a:ea typeface="Calibri"/>
                          <a:cs typeface="Calibri"/>
                          <a:sym typeface="Calibri"/>
                        </a:rPr>
                        <a:t>Type de Risque</a:t>
                      </a:r>
                      <a:endParaRPr sz="2800" b="1" dirty="0">
                        <a:solidFill>
                          <a:srgbClr val="002060"/>
                        </a:solidFill>
                        <a:latin typeface="Calibri"/>
                        <a:ea typeface="Calibri"/>
                        <a:cs typeface="Calibri"/>
                        <a:sym typeface="Calibri"/>
                      </a:endParaRPr>
                    </a:p>
                  </a:txBody>
                  <a:tcPr marL="91425" marR="91425" marT="91425" marB="91425">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l" rtl="0">
                        <a:spcBef>
                          <a:spcPts val="0"/>
                        </a:spcBef>
                        <a:spcAft>
                          <a:spcPts val="0"/>
                        </a:spcAft>
                        <a:buNone/>
                      </a:pPr>
                      <a:r>
                        <a:rPr lang="en-US" sz="2800" b="1" dirty="0">
                          <a:solidFill>
                            <a:srgbClr val="002060"/>
                          </a:solidFill>
                          <a:latin typeface="Calibri"/>
                          <a:ea typeface="Calibri"/>
                          <a:cs typeface="Calibri"/>
                          <a:sym typeface="Calibri"/>
                        </a:rPr>
                        <a:t>Description</a:t>
                      </a:r>
                      <a:endParaRPr sz="2800" b="1" dirty="0">
                        <a:solidFill>
                          <a:srgbClr val="002060"/>
                        </a:solidFill>
                        <a:latin typeface="Calibri"/>
                        <a:ea typeface="Calibri"/>
                        <a:cs typeface="Calibri"/>
                        <a:sym typeface="Calibri"/>
                      </a:endParaRPr>
                    </a:p>
                  </a:txBody>
                  <a:tcPr marL="91425" marR="91425" marT="91425" marB="91425">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l" rtl="0">
                        <a:spcBef>
                          <a:spcPts val="0"/>
                        </a:spcBef>
                        <a:spcAft>
                          <a:spcPts val="0"/>
                        </a:spcAft>
                        <a:buNone/>
                      </a:pPr>
                      <a:r>
                        <a:rPr lang="en-US" sz="2800" b="1" dirty="0">
                          <a:solidFill>
                            <a:srgbClr val="002060"/>
                          </a:solidFill>
                          <a:latin typeface="Calibri"/>
                          <a:ea typeface="Calibri"/>
                          <a:cs typeface="Calibri"/>
                          <a:sym typeface="Calibri"/>
                        </a:rPr>
                        <a:t>Impact</a:t>
                      </a:r>
                      <a:endParaRPr sz="2800" b="1" dirty="0">
                        <a:solidFill>
                          <a:srgbClr val="002060"/>
                        </a:solidFill>
                        <a:latin typeface="Calibri"/>
                        <a:ea typeface="Calibri"/>
                        <a:cs typeface="Calibri"/>
                        <a:sym typeface="Calibri"/>
                      </a:endParaRPr>
                    </a:p>
                  </a:txBody>
                  <a:tcPr marL="91425" marR="91425" marT="91425" marB="91425">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l" rtl="0">
                        <a:spcBef>
                          <a:spcPts val="0"/>
                        </a:spcBef>
                        <a:spcAft>
                          <a:spcPts val="0"/>
                        </a:spcAft>
                        <a:buNone/>
                      </a:pPr>
                      <a:r>
                        <a:rPr lang="en-US" sz="2800" b="1" dirty="0" err="1">
                          <a:solidFill>
                            <a:srgbClr val="002060"/>
                          </a:solidFill>
                          <a:latin typeface="Calibri"/>
                          <a:ea typeface="Calibri"/>
                          <a:cs typeface="Calibri"/>
                          <a:sym typeface="Calibri"/>
                        </a:rPr>
                        <a:t>Probabilité</a:t>
                      </a:r>
                      <a:endParaRPr sz="2800" b="1" dirty="0">
                        <a:solidFill>
                          <a:srgbClr val="002060"/>
                        </a:solidFill>
                        <a:latin typeface="Calibri"/>
                        <a:ea typeface="Calibri"/>
                        <a:cs typeface="Calibri"/>
                        <a:sym typeface="Calibri"/>
                      </a:endParaRPr>
                    </a:p>
                  </a:txBody>
                  <a:tcPr marL="91425" marR="91425" marT="91425" marB="91425">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l" rtl="0">
                        <a:spcBef>
                          <a:spcPts val="0"/>
                        </a:spcBef>
                        <a:spcAft>
                          <a:spcPts val="0"/>
                        </a:spcAft>
                        <a:buNone/>
                      </a:pPr>
                      <a:r>
                        <a:rPr lang="en-US" sz="2800" b="1" dirty="0">
                          <a:solidFill>
                            <a:srgbClr val="002060"/>
                          </a:solidFill>
                          <a:latin typeface="Calibri"/>
                          <a:ea typeface="Calibri"/>
                          <a:cs typeface="Calibri"/>
                          <a:sym typeface="Calibri"/>
                        </a:rPr>
                        <a:t>Solutions </a:t>
                      </a:r>
                      <a:r>
                        <a:rPr lang="en-US" sz="2800" b="1" dirty="0" err="1">
                          <a:solidFill>
                            <a:srgbClr val="002060"/>
                          </a:solidFill>
                          <a:latin typeface="Calibri"/>
                          <a:ea typeface="Calibri"/>
                          <a:cs typeface="Calibri"/>
                          <a:sym typeface="Calibri"/>
                        </a:rPr>
                        <a:t>Adaptées</a:t>
                      </a:r>
                      <a:endParaRPr sz="2800" b="1" dirty="0">
                        <a:solidFill>
                          <a:srgbClr val="002060"/>
                        </a:solidFill>
                        <a:latin typeface="Calibri"/>
                        <a:ea typeface="Calibri"/>
                        <a:cs typeface="Calibri"/>
                        <a:sym typeface="Calibri"/>
                      </a:endParaRPr>
                    </a:p>
                  </a:txBody>
                  <a:tcPr marL="91425" marR="91425" marT="91425" marB="91425">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l" rtl="0">
                        <a:spcBef>
                          <a:spcPts val="0"/>
                        </a:spcBef>
                        <a:spcAft>
                          <a:spcPts val="0"/>
                        </a:spcAft>
                        <a:buNone/>
                      </a:pPr>
                      <a:r>
                        <a:rPr lang="en-US" sz="2800" b="1" dirty="0" err="1">
                          <a:solidFill>
                            <a:srgbClr val="002060"/>
                          </a:solidFill>
                          <a:latin typeface="Calibri"/>
                          <a:ea typeface="Calibri"/>
                          <a:cs typeface="Calibri"/>
                          <a:sym typeface="Calibri"/>
                        </a:rPr>
                        <a:t>Responsable</a:t>
                      </a:r>
                      <a:endParaRPr sz="2800" b="1" dirty="0">
                        <a:solidFill>
                          <a:srgbClr val="002060"/>
                        </a:solidFill>
                        <a:latin typeface="Calibri"/>
                        <a:ea typeface="Calibri"/>
                        <a:cs typeface="Calibri"/>
                        <a:sym typeface="Calibri"/>
                      </a:endParaRPr>
                    </a:p>
                  </a:txBody>
                  <a:tcPr marL="91425" marR="91425" marT="91425" marB="91425">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l" rtl="0">
                        <a:spcBef>
                          <a:spcPts val="0"/>
                        </a:spcBef>
                        <a:spcAft>
                          <a:spcPts val="0"/>
                        </a:spcAft>
                        <a:buNone/>
                      </a:pPr>
                      <a:r>
                        <a:rPr lang="en-US" sz="2800" b="1" dirty="0" err="1">
                          <a:solidFill>
                            <a:srgbClr val="002060"/>
                          </a:solidFill>
                          <a:latin typeface="Calibri"/>
                          <a:ea typeface="Calibri"/>
                          <a:cs typeface="Calibri"/>
                          <a:sym typeface="Calibri"/>
                        </a:rPr>
                        <a:t>Échéance</a:t>
                      </a:r>
                      <a:endParaRPr sz="2800" b="1" dirty="0">
                        <a:solidFill>
                          <a:srgbClr val="002060"/>
                        </a:solidFill>
                        <a:latin typeface="Calibri"/>
                        <a:ea typeface="Calibri"/>
                        <a:cs typeface="Calibri"/>
                        <a:sym typeface="Calibri"/>
                      </a:endParaRPr>
                    </a:p>
                  </a:txBody>
                  <a:tcPr marL="91425" marR="91425" marT="91425" marB="91425">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0000"/>
                  </a:ext>
                </a:extLst>
              </a:tr>
              <a:tr h="1066742">
                <a:tc>
                  <a:txBody>
                    <a:bodyPr/>
                    <a:lstStyle/>
                    <a:p>
                      <a:pPr marL="0" lvl="0" indent="0" algn="ctr" rtl="0">
                        <a:spcBef>
                          <a:spcPts val="0"/>
                        </a:spcBef>
                        <a:spcAft>
                          <a:spcPts val="0"/>
                        </a:spcAft>
                        <a:buNone/>
                      </a:pPr>
                      <a:r>
                        <a:rPr lang="en-US" sz="2700" b="1" dirty="0" err="1">
                          <a:latin typeface="Calibri"/>
                          <a:ea typeface="Calibri"/>
                          <a:cs typeface="Calibri"/>
                          <a:sym typeface="Calibri"/>
                        </a:rPr>
                        <a:t>Environnemental</a:t>
                      </a:r>
                      <a:endParaRPr sz="2700" b="1"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dirty="0">
                          <a:latin typeface="Calibri"/>
                          <a:ea typeface="Calibri"/>
                          <a:cs typeface="Calibri"/>
                          <a:sym typeface="Calibri"/>
                        </a:rPr>
                        <a:t>Impact </a:t>
                      </a:r>
                      <a:r>
                        <a:rPr lang="en-US" sz="2700" dirty="0" err="1">
                          <a:latin typeface="Calibri"/>
                          <a:ea typeface="Calibri"/>
                          <a:cs typeface="Calibri"/>
                          <a:sym typeface="Calibri"/>
                        </a:rPr>
                        <a:t>écologique</a:t>
                      </a:r>
                      <a:r>
                        <a:rPr lang="en-US" sz="2700" dirty="0">
                          <a:latin typeface="Calibri"/>
                          <a:ea typeface="Calibri"/>
                          <a:cs typeface="Calibri"/>
                          <a:sym typeface="Calibri"/>
                        </a:rPr>
                        <a:t> des </a:t>
                      </a:r>
                      <a:r>
                        <a:rPr lang="en-US" sz="2700" dirty="0" err="1">
                          <a:latin typeface="Calibri"/>
                          <a:ea typeface="Calibri"/>
                          <a:cs typeface="Calibri"/>
                          <a:sym typeface="Calibri"/>
                        </a:rPr>
                        <a:t>équipements</a:t>
                      </a:r>
                      <a:r>
                        <a:rPr lang="en-US" sz="2700" dirty="0">
                          <a:latin typeface="Calibri"/>
                          <a:ea typeface="Calibri"/>
                          <a:cs typeface="Calibri"/>
                          <a:sym typeface="Calibri"/>
                        </a:rPr>
                        <a:t> et IA</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Amendes</a:t>
                      </a:r>
                      <a:r>
                        <a:rPr lang="en-US" sz="2700" dirty="0">
                          <a:latin typeface="Calibri"/>
                          <a:ea typeface="Calibri"/>
                          <a:cs typeface="Calibri"/>
                          <a:sym typeface="Calibri"/>
                        </a:rPr>
                        <a:t>, image </a:t>
                      </a:r>
                      <a:r>
                        <a:rPr lang="en-US" sz="2700" dirty="0" err="1">
                          <a:latin typeface="Calibri"/>
                          <a:ea typeface="Calibri"/>
                          <a:cs typeface="Calibri"/>
                          <a:sym typeface="Calibri"/>
                        </a:rPr>
                        <a:t>négative</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Faible</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Analyse d’impact, solutions IA optimisées, recyclage équipements</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Responsable QHSE</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a:latin typeface="Calibri"/>
                          <a:ea typeface="Calibri"/>
                          <a:cs typeface="Calibri"/>
                          <a:sym typeface="Calibri"/>
                        </a:rPr>
                        <a:t>Avant le début du </a:t>
                      </a:r>
                      <a:r>
                        <a:rPr lang="en-US" sz="2700" dirty="0" err="1">
                          <a:latin typeface="Calibri"/>
                          <a:ea typeface="Calibri"/>
                          <a:cs typeface="Calibri"/>
                          <a:sym typeface="Calibri"/>
                        </a:rPr>
                        <a:t>projet</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1066742">
                <a:tc>
                  <a:txBody>
                    <a:bodyPr/>
                    <a:lstStyle/>
                    <a:p>
                      <a:pPr marL="0" lvl="0" indent="0" algn="ctr" rtl="0">
                        <a:spcBef>
                          <a:spcPts val="0"/>
                        </a:spcBef>
                        <a:spcAft>
                          <a:spcPts val="0"/>
                        </a:spcAft>
                        <a:buNone/>
                      </a:pPr>
                      <a:r>
                        <a:rPr lang="en-US" sz="2700" b="1" dirty="0" err="1">
                          <a:latin typeface="Calibri"/>
                          <a:ea typeface="Calibri"/>
                          <a:cs typeface="Calibri"/>
                          <a:sym typeface="Calibri"/>
                        </a:rPr>
                        <a:t>Réglementaire</a:t>
                      </a:r>
                      <a:endParaRPr sz="2700" b="1"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dirty="0">
                          <a:latin typeface="Calibri"/>
                          <a:ea typeface="Calibri"/>
                          <a:cs typeface="Calibri"/>
                          <a:sym typeface="Calibri"/>
                        </a:rPr>
                        <a:t>Non-</a:t>
                      </a:r>
                      <a:r>
                        <a:rPr lang="en-US" sz="2700" dirty="0" err="1">
                          <a:latin typeface="Calibri"/>
                          <a:ea typeface="Calibri"/>
                          <a:cs typeface="Calibri"/>
                          <a:sym typeface="Calibri"/>
                        </a:rPr>
                        <a:t>conformité</a:t>
                      </a:r>
                      <a:r>
                        <a:rPr lang="en-US" sz="2700" dirty="0">
                          <a:latin typeface="Calibri"/>
                          <a:ea typeface="Calibri"/>
                          <a:cs typeface="Calibri"/>
                          <a:sym typeface="Calibri"/>
                        </a:rPr>
                        <a:t> aux </a:t>
                      </a:r>
                      <a:r>
                        <a:rPr lang="en-US" sz="2700" dirty="0" err="1">
                          <a:latin typeface="Calibri"/>
                          <a:ea typeface="Calibri"/>
                          <a:cs typeface="Calibri"/>
                          <a:sym typeface="Calibri"/>
                        </a:rPr>
                        <a:t>normes</a:t>
                      </a:r>
                      <a:r>
                        <a:rPr lang="en-US" sz="2700" dirty="0">
                          <a:latin typeface="Calibri"/>
                          <a:ea typeface="Calibri"/>
                          <a:cs typeface="Calibri"/>
                          <a:sym typeface="Calibri"/>
                        </a:rPr>
                        <a:t> IA et </a:t>
                      </a:r>
                      <a:r>
                        <a:rPr lang="en-US" sz="2700" dirty="0" err="1">
                          <a:latin typeface="Calibri"/>
                          <a:ea typeface="Calibri"/>
                          <a:cs typeface="Calibri"/>
                          <a:sym typeface="Calibri"/>
                        </a:rPr>
                        <a:t>industrielles</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Amendes</a:t>
                      </a:r>
                      <a:r>
                        <a:rPr lang="en-US" sz="2700" dirty="0">
                          <a:latin typeface="Calibri"/>
                          <a:ea typeface="Calibri"/>
                          <a:cs typeface="Calibri"/>
                          <a:sym typeface="Calibri"/>
                        </a:rPr>
                        <a:t>, retards</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a:latin typeface="Calibri"/>
                          <a:ea typeface="Calibri"/>
                          <a:cs typeface="Calibri"/>
                          <a:sym typeface="Calibri"/>
                        </a:rPr>
                        <a:t>Moyenne</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Veille</a:t>
                      </a:r>
                      <a:r>
                        <a:rPr lang="en-US" sz="2700" dirty="0">
                          <a:latin typeface="Calibri"/>
                          <a:ea typeface="Calibri"/>
                          <a:cs typeface="Calibri"/>
                          <a:sym typeface="Calibri"/>
                        </a:rPr>
                        <a:t> </a:t>
                      </a:r>
                      <a:r>
                        <a:rPr lang="en-US" sz="2700" dirty="0" err="1">
                          <a:latin typeface="Calibri"/>
                          <a:ea typeface="Calibri"/>
                          <a:cs typeface="Calibri"/>
                          <a:sym typeface="Calibri"/>
                        </a:rPr>
                        <a:t>réglementaire</a:t>
                      </a:r>
                      <a:r>
                        <a:rPr lang="en-US" sz="2700" dirty="0">
                          <a:latin typeface="Calibri"/>
                          <a:ea typeface="Calibri"/>
                          <a:cs typeface="Calibri"/>
                          <a:sym typeface="Calibri"/>
                        </a:rPr>
                        <a:t>, validation </a:t>
                      </a:r>
                      <a:r>
                        <a:rPr lang="en-US" sz="2700" dirty="0" err="1">
                          <a:latin typeface="Calibri"/>
                          <a:ea typeface="Calibri"/>
                          <a:cs typeface="Calibri"/>
                          <a:sym typeface="Calibri"/>
                        </a:rPr>
                        <a:t>juridique</a:t>
                      </a:r>
                      <a:r>
                        <a:rPr lang="en-US" sz="2700" dirty="0">
                          <a:latin typeface="Calibri"/>
                          <a:ea typeface="Calibri"/>
                          <a:cs typeface="Calibri"/>
                          <a:sym typeface="Calibri"/>
                        </a:rPr>
                        <a:t>, formation</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Responsable</a:t>
                      </a:r>
                      <a:r>
                        <a:rPr lang="en-US" sz="2700" dirty="0">
                          <a:latin typeface="Calibri"/>
                          <a:ea typeface="Calibri"/>
                          <a:cs typeface="Calibri"/>
                          <a:sym typeface="Calibri"/>
                        </a:rPr>
                        <a:t> </a:t>
                      </a:r>
                      <a:r>
                        <a:rPr lang="en-US" sz="2700" dirty="0" err="1">
                          <a:latin typeface="Calibri"/>
                          <a:ea typeface="Calibri"/>
                          <a:cs typeface="Calibri"/>
                          <a:sym typeface="Calibri"/>
                        </a:rPr>
                        <a:t>conformité</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a:latin typeface="Calibri"/>
                          <a:ea typeface="Calibri"/>
                          <a:cs typeface="Calibri"/>
                          <a:sym typeface="Calibri"/>
                        </a:rPr>
                        <a:t>Tout au long du </a:t>
                      </a:r>
                      <a:r>
                        <a:rPr lang="en-US" sz="2700" dirty="0" err="1">
                          <a:latin typeface="Calibri"/>
                          <a:ea typeface="Calibri"/>
                          <a:cs typeface="Calibri"/>
                          <a:sym typeface="Calibri"/>
                        </a:rPr>
                        <a:t>projet</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1376448">
                <a:tc>
                  <a:txBody>
                    <a:bodyPr/>
                    <a:lstStyle/>
                    <a:p>
                      <a:pPr marL="0" lvl="0" indent="0" algn="ctr" rtl="0">
                        <a:spcBef>
                          <a:spcPts val="0"/>
                        </a:spcBef>
                        <a:spcAft>
                          <a:spcPts val="0"/>
                        </a:spcAft>
                        <a:buNone/>
                      </a:pPr>
                      <a:r>
                        <a:rPr lang="en-US" sz="2700" b="1" dirty="0" err="1">
                          <a:latin typeface="Calibri"/>
                          <a:ea typeface="Calibri"/>
                          <a:cs typeface="Calibri"/>
                          <a:sym typeface="Calibri"/>
                        </a:rPr>
                        <a:t>Humain</a:t>
                      </a:r>
                      <a:endParaRPr sz="2700" b="1"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accent6">
                        <a:lumMod val="20000"/>
                        <a:lumOff val="80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Résistance</a:t>
                      </a:r>
                      <a:r>
                        <a:rPr lang="en-US" sz="2700" dirty="0">
                          <a:latin typeface="Calibri"/>
                          <a:ea typeface="Calibri"/>
                          <a:cs typeface="Calibri"/>
                          <a:sym typeface="Calibri"/>
                        </a:rPr>
                        <a:t> des </a:t>
                      </a:r>
                      <a:r>
                        <a:rPr lang="en-US" sz="2700" dirty="0" err="1">
                          <a:latin typeface="Calibri"/>
                          <a:ea typeface="Calibri"/>
                          <a:cs typeface="Calibri"/>
                          <a:sym typeface="Calibri"/>
                        </a:rPr>
                        <a:t>employés</a:t>
                      </a:r>
                      <a:r>
                        <a:rPr lang="en-US" sz="2700" dirty="0">
                          <a:latin typeface="Calibri"/>
                          <a:ea typeface="Calibri"/>
                          <a:cs typeface="Calibri"/>
                          <a:sym typeface="Calibri"/>
                        </a:rPr>
                        <a:t>, manque de formation</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a:latin typeface="Calibri"/>
                          <a:ea typeface="Calibri"/>
                          <a:cs typeface="Calibri"/>
                          <a:sym typeface="Calibri"/>
                        </a:rPr>
                        <a:t>Conflits, baisse de productivité</a:t>
                      </a:r>
                      <a:endParaRPr sz="270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a:latin typeface="Calibri"/>
                          <a:ea typeface="Calibri"/>
                          <a:cs typeface="Calibri"/>
                          <a:sym typeface="Calibri"/>
                        </a:rPr>
                        <a:t>Moyenne</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a:latin typeface="Calibri"/>
                          <a:ea typeface="Calibri"/>
                          <a:cs typeface="Calibri"/>
                          <a:sym typeface="Calibri"/>
                        </a:rPr>
                        <a:t>Formation, communication </a:t>
                      </a:r>
                      <a:r>
                        <a:rPr lang="en-US" sz="2700" dirty="0" err="1">
                          <a:latin typeface="Calibri"/>
                          <a:ea typeface="Calibri"/>
                          <a:cs typeface="Calibri"/>
                          <a:sym typeface="Calibri"/>
                        </a:rPr>
                        <a:t>transparente</a:t>
                      </a:r>
                      <a:r>
                        <a:rPr lang="en-US" sz="2700" dirty="0">
                          <a:latin typeface="Calibri"/>
                          <a:ea typeface="Calibri"/>
                          <a:cs typeface="Calibri"/>
                          <a:sym typeface="Calibri"/>
                        </a:rPr>
                        <a:t>, </a:t>
                      </a:r>
                      <a:r>
                        <a:rPr lang="en-US" sz="2700" dirty="0" err="1">
                          <a:latin typeface="Calibri"/>
                          <a:ea typeface="Calibri"/>
                          <a:cs typeface="Calibri"/>
                          <a:sym typeface="Calibri"/>
                        </a:rPr>
                        <a:t>accompagnement</a:t>
                      </a:r>
                      <a:r>
                        <a:rPr lang="en-US" sz="2700" dirty="0">
                          <a:latin typeface="Calibri"/>
                          <a:ea typeface="Calibri"/>
                          <a:cs typeface="Calibri"/>
                          <a:sym typeface="Calibri"/>
                        </a:rPr>
                        <a:t> RH</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Responsable</a:t>
                      </a:r>
                      <a:r>
                        <a:rPr lang="en-US" sz="2700" dirty="0">
                          <a:latin typeface="Calibri"/>
                          <a:ea typeface="Calibri"/>
                          <a:cs typeface="Calibri"/>
                          <a:sym typeface="Calibri"/>
                        </a:rPr>
                        <a:t> RH</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tc>
                  <a:txBody>
                    <a:bodyPr/>
                    <a:lstStyle/>
                    <a:p>
                      <a:pPr marL="0" lvl="0" indent="0" algn="ctr" rtl="0">
                        <a:spcBef>
                          <a:spcPts val="0"/>
                        </a:spcBef>
                        <a:spcAft>
                          <a:spcPts val="0"/>
                        </a:spcAft>
                        <a:buNone/>
                      </a:pPr>
                      <a:r>
                        <a:rPr lang="en-US" sz="2700" dirty="0" err="1">
                          <a:latin typeface="Calibri"/>
                          <a:ea typeface="Calibri"/>
                          <a:cs typeface="Calibri"/>
                          <a:sym typeface="Calibri"/>
                        </a:rPr>
                        <a:t>Trimestrielle</a:t>
                      </a:r>
                      <a:endParaRPr sz="2700" dirty="0">
                        <a:latin typeface="Calibri"/>
                        <a:ea typeface="Calibri"/>
                        <a:cs typeface="Calibri"/>
                        <a:sym typeface="Calibri"/>
                      </a:endParaRPr>
                    </a:p>
                  </a:txBody>
                  <a:tcPr marL="91425" marR="91425" marT="91425" marB="91425" anchor="ctr">
                    <a:lnL w="12700" cap="flat" cmpd="sng" algn="ctr">
                      <a:solidFill>
                        <a:srgbClr val="FFC000"/>
                      </a:solidFill>
                      <a:prstDash val="solid"/>
                      <a:round/>
                      <a:headEnd type="none" w="med" len="med"/>
                      <a:tailEnd type="none" w="med" len="med"/>
                    </a:lnL>
                    <a:lnR w="12700" cap="flat" cmpd="sng" algn="ctr">
                      <a:solidFill>
                        <a:srgbClr val="FFC000"/>
                      </a:solidFill>
                      <a:prstDash val="solid"/>
                      <a:round/>
                      <a:headEnd type="none" w="med" len="med"/>
                      <a:tailEnd type="none" w="med" len="med"/>
                    </a:lnR>
                    <a:lnT w="12700" cap="flat" cmpd="sng" algn="ctr">
                      <a:solidFill>
                        <a:srgbClr val="FFC000"/>
                      </a:solidFill>
                      <a:prstDash val="solid"/>
                      <a:round/>
                      <a:headEnd type="none" w="med" len="med"/>
                      <a:tailEnd type="none" w="med" len="med"/>
                    </a:lnT>
                    <a:lnB w="12700" cap="flat" cmpd="sng" algn="ctr">
                      <a:solidFill>
                        <a:srgbClr val="FFC000"/>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bl>
          </a:graphicData>
        </a:graphic>
      </p:graphicFrame>
      <p:sp>
        <p:nvSpPr>
          <p:cNvPr id="250" name="Google Shape;250;g32ca421e292_1_14"/>
          <p:cNvSpPr/>
          <p:nvPr/>
        </p:nvSpPr>
        <p:spPr>
          <a:xfrm>
            <a:off x="0" y="0"/>
            <a:ext cx="18288000" cy="1508760"/>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51" name="Google Shape;251;g32ca421e292_1_14"/>
          <p:cNvSpPr txBox="1"/>
          <p:nvPr/>
        </p:nvSpPr>
        <p:spPr>
          <a:xfrm>
            <a:off x="1047570" y="-1"/>
            <a:ext cx="15661200"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7200"/>
              <a:buFont typeface="Arial"/>
              <a:buNone/>
            </a:pPr>
            <a:r>
              <a:rPr lang="en-US" sz="7200" b="1" i="0" u="none" strike="noStrike" cap="none" dirty="0">
                <a:solidFill>
                  <a:srgbClr val="FFFFFF"/>
                </a:solidFill>
                <a:latin typeface="Arial"/>
                <a:ea typeface="Arial"/>
                <a:cs typeface="Arial"/>
                <a:sym typeface="Arial"/>
              </a:rPr>
              <a:t>Identification des </a:t>
            </a:r>
            <a:r>
              <a:rPr lang="en-US" sz="7200" b="1" i="0" u="none" strike="noStrike" cap="none" dirty="0" err="1">
                <a:solidFill>
                  <a:srgbClr val="FFFFFF"/>
                </a:solidFill>
                <a:latin typeface="Arial"/>
                <a:ea typeface="Arial"/>
                <a:cs typeface="Arial"/>
                <a:sym typeface="Arial"/>
              </a:rPr>
              <a:t>risques</a:t>
            </a:r>
            <a:endParaRPr lang="en-US" sz="7200" b="1" i="0" u="none" strike="noStrike" cap="none" dirty="0">
              <a:solidFill>
                <a:srgbClr val="FFFFFF"/>
              </a:solidFill>
              <a:latin typeface="Arial"/>
              <a:ea typeface="Arial"/>
              <a:cs typeface="Arial"/>
              <a:sym typeface="Arial"/>
            </a:endParaRPr>
          </a:p>
        </p:txBody>
      </p:sp>
      <p:pic>
        <p:nvPicPr>
          <p:cNvPr id="248" name="Google Shape;248;g32ca421e292_1_14"/>
          <p:cNvPicPr preferRelativeResize="0"/>
          <p:nvPr/>
        </p:nvPicPr>
        <p:blipFill rotWithShape="1">
          <a:blip r:embed="rId3">
            <a:alphaModFix/>
          </a:blip>
          <a:srcRect/>
          <a:stretch/>
        </p:blipFill>
        <p:spPr>
          <a:xfrm>
            <a:off x="16961220" y="133057"/>
            <a:ext cx="1223918" cy="1242646"/>
          </a:xfrm>
          <a:prstGeom prst="rect">
            <a:avLst/>
          </a:prstGeom>
          <a:noFill/>
          <a:ln>
            <a:noFill/>
          </a:ln>
        </p:spPr>
      </p:pic>
      <p:pic>
        <p:nvPicPr>
          <p:cNvPr id="2" name="Image 1">
            <a:extLst>
              <a:ext uri="{FF2B5EF4-FFF2-40B4-BE49-F238E27FC236}">
                <a16:creationId xmlns:a16="http://schemas.microsoft.com/office/drawing/2014/main" id="{FDDCD50A-E19F-0D7D-9823-D14A96EE99BA}"/>
              </a:ext>
            </a:extLst>
          </p:cNvPr>
          <p:cNvPicPr preferRelativeResize="0">
            <a:picLocks/>
          </p:cNvPicPr>
          <p:nvPr/>
        </p:nvPicPr>
        <p:blipFill>
          <a:blip r:embed="rId4"/>
          <a:stretch>
            <a:fillRect/>
          </a:stretch>
        </p:blipFill>
        <p:spPr>
          <a:xfrm>
            <a:off x="102862" y="7064665"/>
            <a:ext cx="4320000" cy="3240000"/>
          </a:xfrm>
          <a:prstGeom prst="rect">
            <a:avLst/>
          </a:prstGeom>
          <a:ln>
            <a:noFill/>
          </a:ln>
          <a:effectLst>
            <a:outerShdw blurRad="292100" dist="139700" dir="2700000" algn="tl" rotWithShape="0">
              <a:srgbClr val="333333">
                <a:alpha val="65000"/>
              </a:srgbClr>
            </a:outerShdw>
          </a:effectLst>
        </p:spPr>
      </p:pic>
      <p:pic>
        <p:nvPicPr>
          <p:cNvPr id="1026" name="Picture 2" descr="Le Parlement européen approuve l'AI Act">
            <a:extLst>
              <a:ext uri="{FF2B5EF4-FFF2-40B4-BE49-F238E27FC236}">
                <a16:creationId xmlns:a16="http://schemas.microsoft.com/office/drawing/2014/main" id="{82F6413B-92E2-6048-8E5D-A51F9BD83609}"/>
              </a:ext>
            </a:extLst>
          </p:cNvPr>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90287" y="7064665"/>
            <a:ext cx="4320000" cy="3240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6" name="Google Shape;228;p24">
            <a:extLst>
              <a:ext uri="{FF2B5EF4-FFF2-40B4-BE49-F238E27FC236}">
                <a16:creationId xmlns:a16="http://schemas.microsoft.com/office/drawing/2014/main" id="{C5A1C6B4-F8BE-F85C-9765-1F674B710BEB}"/>
              </a:ext>
            </a:extLst>
          </p:cNvPr>
          <p:cNvPicPr preferRelativeResize="0">
            <a:picLocks/>
          </p:cNvPicPr>
          <p:nvPr/>
        </p:nvPicPr>
        <p:blipFill rotWithShape="1">
          <a:blip r:embed="rId6">
            <a:alphaModFix/>
          </a:blip>
          <a:srcRect/>
          <a:stretch/>
        </p:blipFill>
        <p:spPr>
          <a:xfrm>
            <a:off x="13865137" y="7064665"/>
            <a:ext cx="4320000" cy="3240000"/>
          </a:xfrm>
          <a:prstGeom prst="rect">
            <a:avLst/>
          </a:prstGeom>
          <a:noFill/>
          <a:ln>
            <a:noFill/>
          </a:ln>
          <a:effectLst>
            <a:outerShdw blurRad="292100" dist="139700" dir="2700000" algn="tl" rotWithShape="0">
              <a:srgbClr val="333333">
                <a:alpha val="64705"/>
              </a:srgbClr>
            </a:outerShdw>
          </a:effectLst>
        </p:spPr>
      </p:pic>
      <p:sp>
        <p:nvSpPr>
          <p:cNvPr id="7" name="Google Shape;229;p24">
            <a:extLst>
              <a:ext uri="{FF2B5EF4-FFF2-40B4-BE49-F238E27FC236}">
                <a16:creationId xmlns:a16="http://schemas.microsoft.com/office/drawing/2014/main" id="{07DC51B6-46CC-6BE9-C2E1-50D9BB81BD1F}"/>
              </a:ext>
            </a:extLst>
          </p:cNvPr>
          <p:cNvSpPr txBox="1"/>
          <p:nvPr/>
        </p:nvSpPr>
        <p:spPr>
          <a:xfrm>
            <a:off x="17202618" y="8921908"/>
            <a:ext cx="741122" cy="153888"/>
          </a:xfrm>
          <a:prstGeom prst="rect">
            <a:avLst/>
          </a:prstGeom>
          <a:solidFill>
            <a:srgbClr val="002A7E"/>
          </a:solid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000" b="1" i="0" u="none" strike="noStrike" cap="none" dirty="0">
                <a:solidFill>
                  <a:srgbClr val="F2F2F2"/>
                </a:solidFill>
                <a:latin typeface="Arial"/>
                <a:ea typeface="Arial"/>
                <a:cs typeface="Arial"/>
                <a:sym typeface="Arial"/>
              </a:rPr>
              <a:t>CONMIAGE </a:t>
            </a:r>
            <a:endParaRPr sz="1050" dirty="0"/>
          </a:p>
        </p:txBody>
      </p:sp>
      <p:sp>
        <p:nvSpPr>
          <p:cNvPr id="8" name="Google Shape;230;p24">
            <a:extLst>
              <a:ext uri="{FF2B5EF4-FFF2-40B4-BE49-F238E27FC236}">
                <a16:creationId xmlns:a16="http://schemas.microsoft.com/office/drawing/2014/main" id="{B52A3A2E-A9D2-8DF1-7A77-79F46065098A}"/>
              </a:ext>
            </a:extLst>
          </p:cNvPr>
          <p:cNvSpPr txBox="1"/>
          <p:nvPr/>
        </p:nvSpPr>
        <p:spPr>
          <a:xfrm rot="158547">
            <a:off x="15099682" y="8743163"/>
            <a:ext cx="748193" cy="161583"/>
          </a:xfrm>
          <a:prstGeom prst="rect">
            <a:avLst/>
          </a:prstGeom>
          <a:solidFill>
            <a:srgbClr val="2655AD"/>
          </a:solid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050" b="1" i="0" u="none" strike="noStrike" cap="none" dirty="0">
                <a:solidFill>
                  <a:srgbClr val="F2F2F2"/>
                </a:solidFill>
                <a:latin typeface="Arial"/>
                <a:ea typeface="Arial"/>
                <a:cs typeface="Arial"/>
                <a:sym typeface="Arial"/>
              </a:rPr>
              <a:t>CONMIAGE </a:t>
            </a:r>
            <a:endParaRPr sz="1100" dirty="0"/>
          </a:p>
        </p:txBody>
      </p:sp>
      <p:pic>
        <p:nvPicPr>
          <p:cNvPr id="9" name="Google Shape;226;p24"/>
          <p:cNvPicPr preferRelativeResize="0">
            <a:picLocks/>
          </p:cNvPicPr>
          <p:nvPr/>
        </p:nvPicPr>
        <p:blipFill rotWithShape="1">
          <a:blip r:embed="rId7">
            <a:alphaModFix/>
          </a:blip>
          <a:srcRect/>
          <a:stretch/>
        </p:blipFill>
        <p:spPr>
          <a:xfrm>
            <a:off x="9277712" y="7064665"/>
            <a:ext cx="4320000" cy="3240000"/>
          </a:xfrm>
          <a:prstGeom prst="rect">
            <a:avLst/>
          </a:prstGeom>
          <a:noFill/>
          <a:ln>
            <a:noFill/>
          </a:ln>
          <a:effectLst>
            <a:outerShdw blurRad="292100" dist="139700" dir="2700000" algn="tl" rotWithShape="0">
              <a:srgbClr val="333333">
                <a:alpha val="64705"/>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5"/>
          <p:cNvSpPr/>
          <p:nvPr/>
        </p:nvSpPr>
        <p:spPr>
          <a:xfrm>
            <a:off x="0" y="0"/>
            <a:ext cx="18288000" cy="3349684"/>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7" name="Google Shape;257;p25"/>
          <p:cNvGrpSpPr/>
          <p:nvPr/>
        </p:nvGrpSpPr>
        <p:grpSpPr>
          <a:xfrm>
            <a:off x="2621987" y="4214901"/>
            <a:ext cx="5291775" cy="5185612"/>
            <a:chOff x="0" y="-133350"/>
            <a:chExt cx="7055700" cy="6914149"/>
          </a:xfrm>
        </p:grpSpPr>
        <p:sp>
          <p:nvSpPr>
            <p:cNvPr id="258" name="Google Shape;258;p25"/>
            <p:cNvSpPr txBox="1"/>
            <p:nvPr/>
          </p:nvSpPr>
          <p:spPr>
            <a:xfrm>
              <a:off x="0" y="4520261"/>
              <a:ext cx="7055641" cy="2260538"/>
            </a:xfrm>
            <a:prstGeom prst="rect">
              <a:avLst/>
            </a:prstGeom>
            <a:noFill/>
            <a:ln>
              <a:noFill/>
            </a:ln>
          </p:spPr>
          <p:txBody>
            <a:bodyPr spcFirstLastPara="1" wrap="square" lIns="0" tIns="0" rIns="0" bIns="0" anchor="t" anchorCtr="0">
              <a:spAutoFit/>
            </a:bodyPr>
            <a:lstStyle/>
            <a:p>
              <a:pPr marL="0" marR="0" lvl="0" indent="0" algn="l" rtl="0">
                <a:lnSpc>
                  <a:spcPct val="130007"/>
                </a:lnSpc>
                <a:spcBef>
                  <a:spcPts val="0"/>
                </a:spcBef>
                <a:spcAft>
                  <a:spcPts val="0"/>
                </a:spcAft>
                <a:buClr>
                  <a:srgbClr val="000000"/>
                </a:buClr>
                <a:buSzPts val="3379"/>
                <a:buFont typeface="Arial"/>
                <a:buNone/>
              </a:pPr>
              <a:r>
                <a:rPr lang="en-US" sz="3379" b="0" i="0" u="none" strike="noStrike" cap="none">
                  <a:solidFill>
                    <a:srgbClr val="100F0D"/>
                  </a:solidFill>
                  <a:latin typeface="Arial"/>
                  <a:ea typeface="Arial"/>
                  <a:cs typeface="Arial"/>
                  <a:sym typeface="Arial"/>
                </a:rPr>
                <a:t>Avec un faible taux de faux positifs (&lt;5 %)</a:t>
              </a:r>
              <a:endParaRPr sz="1400" b="0" i="0" u="none" strike="noStrike" cap="none">
                <a:solidFill>
                  <a:srgbClr val="000000"/>
                </a:solidFill>
                <a:latin typeface="Arial"/>
                <a:ea typeface="Arial"/>
                <a:cs typeface="Arial"/>
                <a:sym typeface="Arial"/>
              </a:endParaRPr>
            </a:p>
            <a:p>
              <a:pPr marL="0" marR="0" lvl="0" indent="0" algn="l" rtl="0">
                <a:lnSpc>
                  <a:spcPct val="130007"/>
                </a:lnSpc>
                <a:spcBef>
                  <a:spcPts val="0"/>
                </a:spcBef>
                <a:spcAft>
                  <a:spcPts val="0"/>
                </a:spcAft>
                <a:buClr>
                  <a:srgbClr val="000000"/>
                </a:buClr>
                <a:buSzPts val="3379"/>
                <a:buFont typeface="Arial"/>
                <a:buNone/>
              </a:pPr>
              <a:endParaRPr sz="3379" b="0" i="0" u="none" strike="noStrike" cap="none">
                <a:solidFill>
                  <a:srgbClr val="100F0D"/>
                </a:solidFill>
                <a:latin typeface="Arial"/>
                <a:ea typeface="Arial"/>
                <a:cs typeface="Arial"/>
                <a:sym typeface="Arial"/>
              </a:endParaRPr>
            </a:p>
          </p:txBody>
        </p:sp>
        <p:sp>
          <p:nvSpPr>
            <p:cNvPr id="259" name="Google Shape;259;p25"/>
            <p:cNvSpPr txBox="1"/>
            <p:nvPr/>
          </p:nvSpPr>
          <p:spPr>
            <a:xfrm>
              <a:off x="0" y="2311136"/>
              <a:ext cx="7055700" cy="1602300"/>
            </a:xfrm>
            <a:prstGeom prst="rect">
              <a:avLst/>
            </a:prstGeom>
            <a:noFill/>
            <a:ln>
              <a:noFill/>
            </a:ln>
          </p:spPr>
          <p:txBody>
            <a:bodyPr spcFirstLastPara="1" wrap="square" lIns="0" tIns="0" rIns="0" bIns="0" anchor="t" anchorCtr="0">
              <a:spAutoFit/>
            </a:bodyPr>
            <a:lstStyle/>
            <a:p>
              <a:pPr marL="0" marR="0" lvl="0" indent="0" algn="l" rtl="0">
                <a:lnSpc>
                  <a:spcPct val="110037"/>
                </a:lnSpc>
                <a:spcBef>
                  <a:spcPts val="0"/>
                </a:spcBef>
                <a:spcAft>
                  <a:spcPts val="0"/>
                </a:spcAft>
                <a:buClr>
                  <a:srgbClr val="000000"/>
                </a:buClr>
                <a:buSzPts val="3716"/>
                <a:buFont typeface="Arial"/>
                <a:buNone/>
              </a:pPr>
              <a:r>
                <a:rPr lang="en-US" sz="3716" b="1" i="0" u="none" strike="noStrike" cap="none">
                  <a:solidFill>
                    <a:srgbClr val="100F0D"/>
                  </a:solidFill>
                  <a:latin typeface="Arial"/>
                  <a:ea typeface="Arial"/>
                  <a:cs typeface="Arial"/>
                  <a:sym typeface="Arial"/>
                </a:rPr>
                <a:t>Des anomalies détectées</a:t>
              </a:r>
              <a:endParaRPr sz="1400" b="0" i="0" u="none" strike="noStrike" cap="none">
                <a:solidFill>
                  <a:srgbClr val="000000"/>
                </a:solidFill>
                <a:latin typeface="Arial"/>
                <a:ea typeface="Arial"/>
                <a:cs typeface="Arial"/>
                <a:sym typeface="Arial"/>
              </a:endParaRPr>
            </a:p>
          </p:txBody>
        </p:sp>
        <p:sp>
          <p:nvSpPr>
            <p:cNvPr id="260" name="Google Shape;260;p25"/>
            <p:cNvSpPr txBox="1"/>
            <p:nvPr/>
          </p:nvSpPr>
          <p:spPr>
            <a:xfrm>
              <a:off x="0" y="-133350"/>
              <a:ext cx="7055641" cy="2051050"/>
            </a:xfrm>
            <a:prstGeom prst="rect">
              <a:avLst/>
            </a:prstGeom>
            <a:noFill/>
            <a:ln>
              <a:noFill/>
            </a:ln>
          </p:spPr>
          <p:txBody>
            <a:bodyPr spcFirstLastPara="1" wrap="square" lIns="0" tIns="0" rIns="0" bIns="0" anchor="t" anchorCtr="0">
              <a:spAutoFit/>
            </a:bodyPr>
            <a:lstStyle/>
            <a:p>
              <a:pPr marL="0" marR="0" lvl="0" indent="0" algn="ctr" rtl="0">
                <a:lnSpc>
                  <a:spcPct val="119993"/>
                </a:lnSpc>
                <a:spcBef>
                  <a:spcPts val="0"/>
                </a:spcBef>
                <a:spcAft>
                  <a:spcPts val="0"/>
                </a:spcAft>
                <a:buClr>
                  <a:srgbClr val="000000"/>
                </a:buClr>
                <a:buSzPts val="9463"/>
                <a:buFont typeface="Arial"/>
                <a:buNone/>
              </a:pPr>
              <a:r>
                <a:rPr lang="en-US" sz="9463" b="0" i="0" u="none" strike="noStrike" cap="none">
                  <a:solidFill>
                    <a:srgbClr val="F87B45"/>
                  </a:solidFill>
                  <a:latin typeface="Arial"/>
                  <a:ea typeface="Arial"/>
                  <a:cs typeface="Arial"/>
                  <a:sym typeface="Arial"/>
                </a:rPr>
                <a:t>95 % </a:t>
              </a:r>
              <a:endParaRPr sz="1400" b="0" i="0" u="none" strike="noStrike" cap="none">
                <a:solidFill>
                  <a:srgbClr val="000000"/>
                </a:solidFill>
                <a:latin typeface="Arial"/>
                <a:ea typeface="Arial"/>
                <a:cs typeface="Arial"/>
                <a:sym typeface="Arial"/>
              </a:endParaRPr>
            </a:p>
          </p:txBody>
        </p:sp>
        <p:cxnSp>
          <p:nvCxnSpPr>
            <p:cNvPr id="261" name="Google Shape;261;p25"/>
            <p:cNvCxnSpPr/>
            <p:nvPr/>
          </p:nvCxnSpPr>
          <p:spPr>
            <a:xfrm rot="10800000">
              <a:off x="0" y="4186346"/>
              <a:ext cx="7055641" cy="0"/>
            </a:xfrm>
            <a:prstGeom prst="straightConnector1">
              <a:avLst/>
            </a:prstGeom>
            <a:noFill/>
            <a:ln w="14300" cap="rnd" cmpd="sng">
              <a:solidFill>
                <a:srgbClr val="100F0D"/>
              </a:solidFill>
              <a:prstDash val="solid"/>
              <a:round/>
              <a:headEnd type="none" w="sm" len="sm"/>
              <a:tailEnd type="none" w="sm" len="sm"/>
            </a:ln>
          </p:spPr>
        </p:cxnSp>
      </p:grpSp>
      <p:sp>
        <p:nvSpPr>
          <p:cNvPr id="262" name="Google Shape;262;p25"/>
          <p:cNvSpPr txBox="1"/>
          <p:nvPr/>
        </p:nvSpPr>
        <p:spPr>
          <a:xfrm>
            <a:off x="9354675" y="7656236"/>
            <a:ext cx="5142300" cy="1774200"/>
          </a:xfrm>
          <a:prstGeom prst="rect">
            <a:avLst/>
          </a:prstGeom>
          <a:noFill/>
          <a:ln>
            <a:noFill/>
          </a:ln>
        </p:spPr>
        <p:txBody>
          <a:bodyPr spcFirstLastPara="1" wrap="square" lIns="0" tIns="0" rIns="0" bIns="0" anchor="t" anchorCtr="0">
            <a:spAutoFit/>
          </a:bodyPr>
          <a:lstStyle/>
          <a:p>
            <a:pPr marL="0" marR="0" lvl="0" indent="0" algn="l" rtl="0">
              <a:lnSpc>
                <a:spcPct val="129981"/>
              </a:lnSpc>
              <a:spcBef>
                <a:spcPts val="0"/>
              </a:spcBef>
              <a:spcAft>
                <a:spcPts val="0"/>
              </a:spcAft>
              <a:buClr>
                <a:srgbClr val="000000"/>
              </a:buClr>
              <a:buSzPts val="3202"/>
              <a:buFont typeface="Arial"/>
              <a:buNone/>
            </a:pPr>
            <a:r>
              <a:rPr lang="en-US" sz="3202" b="0" i="0" u="none" strike="noStrike" cap="none">
                <a:solidFill>
                  <a:srgbClr val="100F0D"/>
                </a:solidFill>
                <a:latin typeface="Arial"/>
                <a:ea typeface="Arial"/>
                <a:cs typeface="Arial"/>
                <a:sym typeface="Arial"/>
              </a:rPr>
              <a:t>Inspection réduite de 5 secondes à 0,5 seconde par unité</a:t>
            </a:r>
            <a:endParaRPr sz="1400" b="0" i="0" u="none" strike="noStrike" cap="none">
              <a:solidFill>
                <a:srgbClr val="000000"/>
              </a:solidFill>
              <a:latin typeface="Arial"/>
              <a:ea typeface="Arial"/>
              <a:cs typeface="Arial"/>
              <a:sym typeface="Arial"/>
            </a:endParaRPr>
          </a:p>
        </p:txBody>
      </p:sp>
      <p:sp>
        <p:nvSpPr>
          <p:cNvPr id="263" name="Google Shape;263;p25"/>
          <p:cNvSpPr txBox="1"/>
          <p:nvPr/>
        </p:nvSpPr>
        <p:spPr>
          <a:xfrm>
            <a:off x="9349737" y="6084131"/>
            <a:ext cx="5142300" cy="555900"/>
          </a:xfrm>
          <a:prstGeom prst="rect">
            <a:avLst/>
          </a:prstGeom>
          <a:noFill/>
          <a:ln>
            <a:noFill/>
          </a:ln>
        </p:spPr>
        <p:txBody>
          <a:bodyPr spcFirstLastPara="1" wrap="square" lIns="0" tIns="0" rIns="0" bIns="0" anchor="t" anchorCtr="0">
            <a:spAutoFit/>
          </a:bodyPr>
          <a:lstStyle/>
          <a:p>
            <a:pPr marL="0" marR="0" lvl="0" indent="0" algn="l" rtl="0">
              <a:lnSpc>
                <a:spcPct val="110022"/>
              </a:lnSpc>
              <a:spcBef>
                <a:spcPts val="0"/>
              </a:spcBef>
              <a:spcAft>
                <a:spcPts val="0"/>
              </a:spcAft>
              <a:buClr>
                <a:srgbClr val="000000"/>
              </a:buClr>
              <a:buSzPts val="3612"/>
              <a:buFont typeface="Arial"/>
              <a:buNone/>
            </a:pPr>
            <a:r>
              <a:rPr lang="en-US" sz="3612" b="1" i="0" u="none" strike="noStrike" cap="none">
                <a:solidFill>
                  <a:srgbClr val="100F0D"/>
                </a:solidFill>
                <a:latin typeface="Arial"/>
                <a:ea typeface="Arial"/>
                <a:cs typeface="Arial"/>
                <a:sym typeface="Arial"/>
              </a:rPr>
              <a:t>Temps de traitement</a:t>
            </a:r>
            <a:endParaRPr sz="1400" b="0" i="0" u="none" strike="noStrike" cap="none">
              <a:solidFill>
                <a:srgbClr val="000000"/>
              </a:solidFill>
              <a:latin typeface="Arial"/>
              <a:ea typeface="Arial"/>
              <a:cs typeface="Arial"/>
              <a:sym typeface="Arial"/>
            </a:endParaRPr>
          </a:p>
        </p:txBody>
      </p:sp>
      <p:sp>
        <p:nvSpPr>
          <p:cNvPr id="264" name="Google Shape;264;p25"/>
          <p:cNvSpPr txBox="1"/>
          <p:nvPr/>
        </p:nvSpPr>
        <p:spPr>
          <a:xfrm>
            <a:off x="9354737" y="4451916"/>
            <a:ext cx="5132164" cy="1352550"/>
          </a:xfrm>
          <a:prstGeom prst="rect">
            <a:avLst/>
          </a:prstGeom>
          <a:noFill/>
          <a:ln>
            <a:noFill/>
          </a:ln>
        </p:spPr>
        <p:txBody>
          <a:bodyPr spcFirstLastPara="1" wrap="square" lIns="0" tIns="0" rIns="0" bIns="0" anchor="t" anchorCtr="0">
            <a:spAutoFit/>
          </a:bodyPr>
          <a:lstStyle/>
          <a:p>
            <a:pPr marL="0" marR="0" lvl="0" indent="0" algn="ctr" rtl="0">
              <a:lnSpc>
                <a:spcPct val="120009"/>
              </a:lnSpc>
              <a:spcBef>
                <a:spcPts val="0"/>
              </a:spcBef>
              <a:spcAft>
                <a:spcPts val="0"/>
              </a:spcAft>
              <a:buClr>
                <a:srgbClr val="000000"/>
              </a:buClr>
              <a:buSzPts val="8001"/>
              <a:buFont typeface="Arial"/>
              <a:buNone/>
            </a:pPr>
            <a:r>
              <a:rPr lang="en-US" sz="8001" b="1" i="0" u="none" strike="noStrike" cap="none">
                <a:solidFill>
                  <a:srgbClr val="F87B45"/>
                </a:solidFill>
                <a:latin typeface="Arial"/>
                <a:ea typeface="Arial"/>
                <a:cs typeface="Arial"/>
                <a:sym typeface="Arial"/>
              </a:rPr>
              <a:t>0,5 s/unité</a:t>
            </a:r>
            <a:endParaRPr sz="1400" b="0" i="0" u="none" strike="noStrike" cap="none">
              <a:solidFill>
                <a:srgbClr val="000000"/>
              </a:solidFill>
              <a:latin typeface="Arial"/>
              <a:ea typeface="Arial"/>
              <a:cs typeface="Arial"/>
              <a:sym typeface="Arial"/>
            </a:endParaRPr>
          </a:p>
        </p:txBody>
      </p:sp>
      <p:cxnSp>
        <p:nvCxnSpPr>
          <p:cNvPr id="265" name="Google Shape;265;p25"/>
          <p:cNvCxnSpPr/>
          <p:nvPr/>
        </p:nvCxnSpPr>
        <p:spPr>
          <a:xfrm rot="10800000">
            <a:off x="9354663" y="7378978"/>
            <a:ext cx="5142300" cy="0"/>
          </a:xfrm>
          <a:prstGeom prst="straightConnector1">
            <a:avLst/>
          </a:prstGeom>
          <a:noFill/>
          <a:ln w="9525" cap="rnd" cmpd="sng">
            <a:solidFill>
              <a:srgbClr val="100F0D"/>
            </a:solidFill>
            <a:prstDash val="solid"/>
            <a:round/>
            <a:headEnd type="none" w="sm" len="sm"/>
            <a:tailEnd type="none" w="sm" len="sm"/>
          </a:ln>
        </p:spPr>
      </p:cxnSp>
      <p:sp>
        <p:nvSpPr>
          <p:cNvPr id="266" name="Google Shape;266;p25"/>
          <p:cNvSpPr txBox="1"/>
          <p:nvPr/>
        </p:nvSpPr>
        <p:spPr>
          <a:xfrm>
            <a:off x="1173007" y="865217"/>
            <a:ext cx="11584659" cy="13620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8175" b="0" i="0" u="none" strike="noStrike" cap="none">
                <a:solidFill>
                  <a:srgbClr val="FFFFFF"/>
                </a:solidFill>
                <a:latin typeface="Arial"/>
                <a:ea typeface="Arial"/>
                <a:cs typeface="Arial"/>
                <a:sym typeface="Arial"/>
              </a:rPr>
              <a:t>Résultats phase pilote</a:t>
            </a:r>
            <a:endParaRPr sz="1400" b="0" i="0" u="none" strike="noStrike" cap="none">
              <a:solidFill>
                <a:srgbClr val="000000"/>
              </a:solidFill>
              <a:latin typeface="Arial"/>
              <a:ea typeface="Arial"/>
              <a:cs typeface="Arial"/>
              <a:sym typeface="Arial"/>
            </a:endParaRPr>
          </a:p>
        </p:txBody>
      </p:sp>
      <p:pic>
        <p:nvPicPr>
          <p:cNvPr id="267" name="Google Shape;267;p25"/>
          <p:cNvPicPr preferRelativeResize="0"/>
          <p:nvPr/>
        </p:nvPicPr>
        <p:blipFill rotWithShape="1">
          <a:blip r:embed="rId3">
            <a:alphaModFix/>
          </a:blip>
          <a:srcRect/>
          <a:stretch/>
        </p:blipFill>
        <p:spPr>
          <a:xfrm>
            <a:off x="17064082" y="1"/>
            <a:ext cx="1223918" cy="124264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5"/>
          <p:cNvSpPr/>
          <p:nvPr/>
        </p:nvSpPr>
        <p:spPr>
          <a:xfrm>
            <a:off x="7843648" y="25007"/>
            <a:ext cx="10762215" cy="10287000"/>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5"/>
          <p:cNvSpPr txBox="1"/>
          <p:nvPr/>
        </p:nvSpPr>
        <p:spPr>
          <a:xfrm>
            <a:off x="545792" y="876300"/>
            <a:ext cx="5688599" cy="10953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6500"/>
              <a:buFont typeface="Arial"/>
              <a:buNone/>
            </a:pPr>
            <a:r>
              <a:rPr lang="en-US" sz="6500" b="0" i="0" u="none" strike="noStrike" cap="none">
                <a:solidFill>
                  <a:srgbClr val="FFFFFF"/>
                </a:solidFill>
                <a:latin typeface="Arial"/>
                <a:ea typeface="Arial"/>
                <a:cs typeface="Arial"/>
                <a:sym typeface="Arial"/>
              </a:rPr>
              <a:t>Pourquoi l’IA </a:t>
            </a:r>
            <a:endParaRPr sz="1400" b="0" i="0" u="none" strike="noStrike" cap="none">
              <a:solidFill>
                <a:srgbClr val="000000"/>
              </a:solidFill>
              <a:latin typeface="Arial"/>
              <a:ea typeface="Arial"/>
              <a:cs typeface="Arial"/>
              <a:sym typeface="Arial"/>
            </a:endParaRPr>
          </a:p>
        </p:txBody>
      </p:sp>
      <p:sp>
        <p:nvSpPr>
          <p:cNvPr id="274" name="Google Shape;274;p5"/>
          <p:cNvSpPr txBox="1"/>
          <p:nvPr/>
        </p:nvSpPr>
        <p:spPr>
          <a:xfrm>
            <a:off x="477723" y="2922367"/>
            <a:ext cx="6506667" cy="202882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3000"/>
              <a:buFont typeface="Arial"/>
              <a:buNone/>
            </a:pPr>
            <a:r>
              <a:rPr lang="en-US" sz="3000" b="0" i="0" u="none" strike="noStrike" cap="none">
                <a:solidFill>
                  <a:srgbClr val="100F0D"/>
                </a:solidFill>
                <a:latin typeface="Arial"/>
                <a:ea typeface="Arial"/>
                <a:cs typeface="Arial"/>
                <a:sym typeface="Arial"/>
              </a:rPr>
              <a:t>10% de défauts</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3000"/>
              <a:buFont typeface="Arial"/>
              <a:buNone/>
            </a:pPr>
            <a:r>
              <a:rPr lang="en-US" sz="3000" b="0" i="0" u="none" strike="noStrike" cap="none">
                <a:solidFill>
                  <a:srgbClr val="100F0D"/>
                </a:solidFill>
                <a:latin typeface="Arial"/>
                <a:ea typeface="Arial"/>
                <a:cs typeface="Arial"/>
                <a:sym typeface="Arial"/>
              </a:rPr>
              <a:t>120 000€ de pertes par trimestre</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3000"/>
              <a:buFont typeface="Arial"/>
              <a:buNone/>
            </a:pPr>
            <a:r>
              <a:rPr lang="en-US" sz="3000" b="0" i="0" u="none" strike="noStrike" cap="none">
                <a:solidFill>
                  <a:srgbClr val="100F0D"/>
                </a:solidFill>
                <a:latin typeface="Arial"/>
                <a:ea typeface="Arial"/>
                <a:cs typeface="Arial"/>
                <a:sym typeface="Arial"/>
              </a:rPr>
              <a:t>Soit 40 000€ de pertes par mois</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3000"/>
              <a:buFont typeface="Arial"/>
              <a:buNone/>
            </a:pPr>
            <a:endParaRPr sz="3000" b="0" i="0" u="none" strike="noStrike" cap="none">
              <a:solidFill>
                <a:srgbClr val="100F0D"/>
              </a:solidFill>
              <a:latin typeface="Arial"/>
              <a:ea typeface="Arial"/>
              <a:cs typeface="Arial"/>
              <a:sym typeface="Arial"/>
            </a:endParaRPr>
          </a:p>
        </p:txBody>
      </p:sp>
      <p:sp>
        <p:nvSpPr>
          <p:cNvPr id="275" name="Google Shape;275;p5"/>
          <p:cNvSpPr txBox="1"/>
          <p:nvPr/>
        </p:nvSpPr>
        <p:spPr>
          <a:xfrm>
            <a:off x="421869" y="876300"/>
            <a:ext cx="6506667" cy="10953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6500"/>
              <a:buFont typeface="Arial"/>
              <a:buNone/>
            </a:pPr>
            <a:r>
              <a:rPr lang="en-US" sz="6500" b="0" i="0" u="none" strike="noStrike" cap="none">
                <a:solidFill>
                  <a:srgbClr val="F87B45"/>
                </a:solidFill>
                <a:latin typeface="Arial"/>
                <a:ea typeface="Arial"/>
                <a:cs typeface="Arial"/>
                <a:sym typeface="Arial"/>
              </a:rPr>
              <a:t>T3 2024 :</a:t>
            </a:r>
            <a:endParaRPr sz="1400" b="0" i="0" u="none" strike="noStrike" cap="none">
              <a:solidFill>
                <a:srgbClr val="000000"/>
              </a:solidFill>
              <a:latin typeface="Arial"/>
              <a:ea typeface="Arial"/>
              <a:cs typeface="Arial"/>
              <a:sym typeface="Arial"/>
            </a:endParaRPr>
          </a:p>
        </p:txBody>
      </p:sp>
      <p:sp>
        <p:nvSpPr>
          <p:cNvPr id="276" name="Google Shape;276;p5"/>
          <p:cNvSpPr txBox="1"/>
          <p:nvPr/>
        </p:nvSpPr>
        <p:spPr>
          <a:xfrm>
            <a:off x="571888" y="7158990"/>
            <a:ext cx="6356649" cy="202882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3000"/>
              <a:buFont typeface="Arial"/>
              <a:buNone/>
            </a:pPr>
            <a:r>
              <a:rPr lang="en-US" sz="3000" b="0" i="0" u="none" strike="noStrike" cap="none">
                <a:solidFill>
                  <a:srgbClr val="100F0D"/>
                </a:solidFill>
                <a:latin typeface="Arial"/>
                <a:ea typeface="Arial"/>
                <a:cs typeface="Arial"/>
                <a:sym typeface="Arial"/>
              </a:rPr>
              <a:t>Augmentation de 15% des défauts</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3000"/>
              <a:buFont typeface="Arial"/>
              <a:buNone/>
            </a:pPr>
            <a:endParaRPr sz="3000" b="0" i="0" u="none" strike="noStrike" cap="none">
              <a:solidFill>
                <a:srgbClr val="100F0D"/>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3000"/>
              <a:buFont typeface="Arial"/>
              <a:buNone/>
            </a:pPr>
            <a:r>
              <a:rPr lang="en-US" sz="3000" b="0" i="0" u="none" strike="noStrike" cap="none">
                <a:solidFill>
                  <a:srgbClr val="100F0D"/>
                </a:solidFill>
                <a:latin typeface="Arial"/>
                <a:ea typeface="Arial"/>
                <a:cs typeface="Arial"/>
                <a:sym typeface="Arial"/>
              </a:rPr>
              <a:t>Pertes par mois : 40 000€ + (15% de 40 000€) = 46 000€ </a:t>
            </a:r>
            <a:endParaRPr sz="1400" b="0" i="0" u="none" strike="noStrike" cap="none">
              <a:solidFill>
                <a:srgbClr val="000000"/>
              </a:solidFill>
              <a:latin typeface="Arial"/>
              <a:ea typeface="Arial"/>
              <a:cs typeface="Arial"/>
              <a:sym typeface="Arial"/>
            </a:endParaRPr>
          </a:p>
        </p:txBody>
      </p:sp>
      <p:sp>
        <p:nvSpPr>
          <p:cNvPr id="277" name="Google Shape;277;p5"/>
          <p:cNvSpPr txBox="1"/>
          <p:nvPr/>
        </p:nvSpPr>
        <p:spPr>
          <a:xfrm>
            <a:off x="421869" y="5454209"/>
            <a:ext cx="4642746" cy="10953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6500"/>
              <a:buFont typeface="Arial"/>
              <a:buNone/>
            </a:pPr>
            <a:r>
              <a:rPr lang="en-US" sz="6500" b="0" i="0" u="none" strike="noStrike" cap="none">
                <a:solidFill>
                  <a:srgbClr val="F87B45"/>
                </a:solidFill>
                <a:latin typeface="Arial"/>
                <a:ea typeface="Arial"/>
                <a:cs typeface="Arial"/>
                <a:sym typeface="Arial"/>
              </a:rPr>
              <a:t>T4 2024 :</a:t>
            </a:r>
            <a:endParaRPr sz="1400" b="0" i="0" u="none" strike="noStrike" cap="none">
              <a:solidFill>
                <a:srgbClr val="000000"/>
              </a:solidFill>
              <a:latin typeface="Arial"/>
              <a:ea typeface="Arial"/>
              <a:cs typeface="Arial"/>
              <a:sym typeface="Arial"/>
            </a:endParaRPr>
          </a:p>
        </p:txBody>
      </p:sp>
      <p:cxnSp>
        <p:nvCxnSpPr>
          <p:cNvPr id="278" name="Google Shape;278;p5"/>
          <p:cNvCxnSpPr/>
          <p:nvPr/>
        </p:nvCxnSpPr>
        <p:spPr>
          <a:xfrm rot="10800000">
            <a:off x="421869" y="6630353"/>
            <a:ext cx="4642746" cy="0"/>
          </a:xfrm>
          <a:prstGeom prst="straightConnector1">
            <a:avLst/>
          </a:prstGeom>
          <a:noFill/>
          <a:ln w="9525" cap="rnd" cmpd="sng">
            <a:solidFill>
              <a:srgbClr val="100F0D"/>
            </a:solidFill>
            <a:prstDash val="solid"/>
            <a:round/>
            <a:headEnd type="none" w="sm" len="sm"/>
            <a:tailEnd type="none" w="sm" len="sm"/>
          </a:ln>
        </p:spPr>
      </p:cxnSp>
      <p:cxnSp>
        <p:nvCxnSpPr>
          <p:cNvPr id="279" name="Google Shape;279;p5"/>
          <p:cNvCxnSpPr/>
          <p:nvPr/>
        </p:nvCxnSpPr>
        <p:spPr>
          <a:xfrm rot="10800000">
            <a:off x="421869" y="2033588"/>
            <a:ext cx="4642746" cy="0"/>
          </a:xfrm>
          <a:prstGeom prst="straightConnector1">
            <a:avLst/>
          </a:prstGeom>
          <a:noFill/>
          <a:ln w="9525" cap="rnd" cmpd="sng">
            <a:solidFill>
              <a:srgbClr val="100F0D"/>
            </a:solidFill>
            <a:prstDash val="solid"/>
            <a:round/>
            <a:headEnd type="none" w="sm" len="sm"/>
            <a:tailEnd type="none" w="sm" len="sm"/>
          </a:ln>
        </p:spPr>
      </p:cxnSp>
      <p:sp>
        <p:nvSpPr>
          <p:cNvPr id="280" name="Google Shape;280;p5"/>
          <p:cNvSpPr txBox="1"/>
          <p:nvPr/>
        </p:nvSpPr>
        <p:spPr>
          <a:xfrm>
            <a:off x="7886722" y="1242646"/>
            <a:ext cx="9616690" cy="1107996"/>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6000"/>
              <a:buFont typeface="Arial"/>
              <a:buNone/>
            </a:pPr>
            <a:r>
              <a:rPr lang="en-US" sz="6000" b="0" i="0" u="none" strike="noStrike" cap="none">
                <a:solidFill>
                  <a:srgbClr val="F6E6E1"/>
                </a:solidFill>
                <a:latin typeface="Arial"/>
                <a:ea typeface="Arial"/>
                <a:cs typeface="Arial"/>
                <a:sym typeface="Arial"/>
              </a:rPr>
              <a:t>Bénéfices financiers avec IA</a:t>
            </a:r>
            <a:endParaRPr sz="1200" b="0" i="0" u="none" strike="noStrike" cap="none">
              <a:solidFill>
                <a:srgbClr val="000000"/>
              </a:solidFill>
              <a:latin typeface="Arial"/>
              <a:ea typeface="Arial"/>
              <a:cs typeface="Arial"/>
              <a:sym typeface="Arial"/>
            </a:endParaRPr>
          </a:p>
        </p:txBody>
      </p:sp>
      <p:pic>
        <p:nvPicPr>
          <p:cNvPr id="281" name="Google Shape;281;p5"/>
          <p:cNvPicPr preferRelativeResize="0"/>
          <p:nvPr/>
        </p:nvPicPr>
        <p:blipFill rotWithShape="1">
          <a:blip r:embed="rId3">
            <a:alphaModFix/>
          </a:blip>
          <a:srcRect l="-5480" t="-9210" r="5480" b="9210"/>
          <a:stretch/>
        </p:blipFill>
        <p:spPr>
          <a:xfrm>
            <a:off x="7212282" y="1444347"/>
            <a:ext cx="11722662" cy="9248773"/>
          </a:xfrm>
          <a:prstGeom prst="rect">
            <a:avLst/>
          </a:prstGeom>
          <a:noFill/>
          <a:ln>
            <a:noFill/>
          </a:ln>
        </p:spPr>
      </p:pic>
      <p:pic>
        <p:nvPicPr>
          <p:cNvPr id="282" name="Google Shape;282;p5"/>
          <p:cNvPicPr preferRelativeResize="0"/>
          <p:nvPr/>
        </p:nvPicPr>
        <p:blipFill rotWithShape="1">
          <a:blip r:embed="rId4">
            <a:alphaModFix/>
          </a:blip>
          <a:srcRect/>
          <a:stretch/>
        </p:blipFill>
        <p:spPr>
          <a:xfrm>
            <a:off x="17405391" y="0"/>
            <a:ext cx="1223918" cy="124264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6"/>
          <p:cNvSpPr/>
          <p:nvPr/>
        </p:nvSpPr>
        <p:spPr>
          <a:xfrm>
            <a:off x="0" y="0"/>
            <a:ext cx="18288000" cy="2522130"/>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6"/>
          <p:cNvSpPr txBox="1"/>
          <p:nvPr/>
        </p:nvSpPr>
        <p:spPr>
          <a:xfrm>
            <a:off x="739556" y="3373308"/>
            <a:ext cx="8964867" cy="54292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3000"/>
              <a:buFont typeface="Arial"/>
              <a:buNone/>
            </a:pPr>
            <a:r>
              <a:rPr lang="en-US" sz="3000" b="0" i="0" u="none" strike="noStrike" cap="none">
                <a:solidFill>
                  <a:srgbClr val="100F0D"/>
                </a:solidFill>
                <a:latin typeface="Arial"/>
                <a:ea typeface="Arial"/>
                <a:cs typeface="Arial"/>
                <a:sym typeface="Arial"/>
              </a:rPr>
              <a:t>IA ne se substitue pas à l’expertise humaine</a:t>
            </a:r>
            <a:endParaRPr sz="1400" b="0" i="0" u="none" strike="noStrike" cap="none">
              <a:solidFill>
                <a:srgbClr val="000000"/>
              </a:solidFill>
              <a:latin typeface="Arial"/>
              <a:ea typeface="Arial"/>
              <a:cs typeface="Arial"/>
              <a:sym typeface="Arial"/>
            </a:endParaRPr>
          </a:p>
        </p:txBody>
      </p:sp>
      <p:sp>
        <p:nvSpPr>
          <p:cNvPr id="289" name="Google Shape;289;p6"/>
          <p:cNvSpPr txBox="1"/>
          <p:nvPr/>
        </p:nvSpPr>
        <p:spPr>
          <a:xfrm>
            <a:off x="1173007" y="923925"/>
            <a:ext cx="14242853" cy="10953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6500"/>
              <a:buFont typeface="Arial"/>
              <a:buNone/>
            </a:pPr>
            <a:r>
              <a:rPr lang="en-US" sz="6500" b="0" i="0" u="none" strike="noStrike" cap="none">
                <a:solidFill>
                  <a:srgbClr val="FFFFFF"/>
                </a:solidFill>
                <a:latin typeface="Arial"/>
                <a:ea typeface="Arial"/>
                <a:cs typeface="Arial"/>
                <a:sym typeface="Arial"/>
              </a:rPr>
              <a:t>Contexte économique et social</a:t>
            </a:r>
            <a:endParaRPr sz="1400" b="0" i="0" u="none" strike="noStrike" cap="none">
              <a:solidFill>
                <a:srgbClr val="000000"/>
              </a:solidFill>
              <a:latin typeface="Arial"/>
              <a:ea typeface="Arial"/>
              <a:cs typeface="Arial"/>
              <a:sym typeface="Arial"/>
            </a:endParaRPr>
          </a:p>
        </p:txBody>
      </p:sp>
      <p:cxnSp>
        <p:nvCxnSpPr>
          <p:cNvPr id="290" name="Google Shape;290;p6"/>
          <p:cNvCxnSpPr/>
          <p:nvPr/>
        </p:nvCxnSpPr>
        <p:spPr>
          <a:xfrm rot="10800000">
            <a:off x="5226752" y="4563473"/>
            <a:ext cx="0" cy="4284320"/>
          </a:xfrm>
          <a:prstGeom prst="straightConnector1">
            <a:avLst/>
          </a:prstGeom>
          <a:noFill/>
          <a:ln w="9525" cap="rnd" cmpd="sng">
            <a:solidFill>
              <a:srgbClr val="100F0D"/>
            </a:solidFill>
            <a:prstDash val="solid"/>
            <a:round/>
            <a:headEnd type="none" w="sm" len="sm"/>
            <a:tailEnd type="none" w="sm" len="sm"/>
          </a:ln>
        </p:spPr>
      </p:cxnSp>
      <p:sp>
        <p:nvSpPr>
          <p:cNvPr id="291" name="Google Shape;291;p6"/>
          <p:cNvSpPr txBox="1"/>
          <p:nvPr/>
        </p:nvSpPr>
        <p:spPr>
          <a:xfrm>
            <a:off x="739556" y="4916830"/>
            <a:ext cx="3686880" cy="71628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2100"/>
              <a:buFont typeface="Arial"/>
              <a:buNone/>
            </a:pPr>
            <a:r>
              <a:rPr lang="en-US" sz="2100" b="0" i="0" u="none" strike="noStrike" cap="none">
                <a:solidFill>
                  <a:srgbClr val="100F0D"/>
                </a:solidFill>
                <a:latin typeface="Arial"/>
                <a:ea typeface="Arial"/>
                <a:cs typeface="Arial"/>
                <a:sym typeface="Arial"/>
              </a:rPr>
              <a:t>Accompagnement des collaborateurs : </a:t>
            </a:r>
            <a:endParaRPr sz="1400" b="0" i="0" u="none" strike="noStrike" cap="none">
              <a:solidFill>
                <a:srgbClr val="000000"/>
              </a:solidFill>
              <a:latin typeface="Arial"/>
              <a:ea typeface="Arial"/>
              <a:cs typeface="Arial"/>
              <a:sym typeface="Arial"/>
            </a:endParaRPr>
          </a:p>
        </p:txBody>
      </p:sp>
      <p:sp>
        <p:nvSpPr>
          <p:cNvPr id="292" name="Google Shape;292;p6"/>
          <p:cNvSpPr/>
          <p:nvPr/>
        </p:nvSpPr>
        <p:spPr>
          <a:xfrm flipH="1">
            <a:off x="12725033" y="1524000"/>
            <a:ext cx="5780524" cy="6078945"/>
          </a:xfrm>
          <a:custGeom>
            <a:avLst/>
            <a:gdLst/>
            <a:ahLst/>
            <a:cxnLst/>
            <a:rect l="l" t="t" r="r" b="b"/>
            <a:pathLst>
              <a:path w="5780524" h="6078945" extrusionOk="0">
                <a:moveTo>
                  <a:pt x="5780524" y="0"/>
                </a:moveTo>
                <a:lnTo>
                  <a:pt x="0" y="0"/>
                </a:lnTo>
                <a:lnTo>
                  <a:pt x="0" y="6078945"/>
                </a:lnTo>
                <a:lnTo>
                  <a:pt x="5780524" y="6078945"/>
                </a:lnTo>
                <a:lnTo>
                  <a:pt x="5780524"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cxnSp>
        <p:nvCxnSpPr>
          <p:cNvPr id="293" name="Google Shape;293;p6"/>
          <p:cNvCxnSpPr/>
          <p:nvPr/>
        </p:nvCxnSpPr>
        <p:spPr>
          <a:xfrm>
            <a:off x="739556" y="4182703"/>
            <a:ext cx="8964886" cy="0"/>
          </a:xfrm>
          <a:prstGeom prst="straightConnector1">
            <a:avLst/>
          </a:prstGeom>
          <a:noFill/>
          <a:ln w="9525" cap="rnd" cmpd="sng">
            <a:solidFill>
              <a:srgbClr val="100F0D"/>
            </a:solidFill>
            <a:prstDash val="solid"/>
            <a:round/>
            <a:headEnd type="none" w="sm" len="sm"/>
            <a:tailEnd type="none" w="sm" len="sm"/>
          </a:ln>
        </p:spPr>
      </p:cxnSp>
      <p:sp>
        <p:nvSpPr>
          <p:cNvPr id="294" name="Google Shape;294;p6"/>
          <p:cNvSpPr txBox="1"/>
          <p:nvPr/>
        </p:nvSpPr>
        <p:spPr>
          <a:xfrm>
            <a:off x="1173007" y="5775985"/>
            <a:ext cx="3687000" cy="3909600"/>
          </a:xfrm>
          <a:prstGeom prst="rect">
            <a:avLst/>
          </a:prstGeom>
          <a:noFill/>
          <a:ln>
            <a:noFill/>
          </a:ln>
        </p:spPr>
        <p:txBody>
          <a:bodyPr spcFirstLastPara="1" wrap="square" lIns="0" tIns="0" rIns="0" bIns="0" anchor="t" anchorCtr="0">
            <a:spAutoFit/>
          </a:bodyPr>
          <a:lstStyle/>
          <a:p>
            <a:pPr marL="431802" marR="0" lvl="1" indent="-215901" algn="l" rtl="0">
              <a:lnSpc>
                <a:spcPct val="130000"/>
              </a:lnSpc>
              <a:spcBef>
                <a:spcPts val="0"/>
              </a:spcBef>
              <a:spcAft>
                <a:spcPts val="0"/>
              </a:spcAft>
              <a:buClr>
                <a:srgbClr val="100F0D"/>
              </a:buClr>
              <a:buSzPts val="2000"/>
              <a:buFont typeface="Arial"/>
              <a:buChar char="•"/>
            </a:pPr>
            <a:r>
              <a:rPr lang="en-US" sz="2000" b="0" i="0" u="none" strike="noStrike" cap="none">
                <a:solidFill>
                  <a:srgbClr val="100F0D"/>
                </a:solidFill>
                <a:latin typeface="Arial"/>
                <a:ea typeface="Arial"/>
                <a:cs typeface="Arial"/>
                <a:sym typeface="Arial"/>
              </a:rPr>
              <a:t>formations adaptées dialogue ouvert, </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2000"/>
              <a:buFont typeface="Arial"/>
              <a:buNone/>
            </a:pPr>
            <a:endParaRPr sz="2000" b="0" i="0" u="none" strike="noStrike" cap="none">
              <a:solidFill>
                <a:srgbClr val="100F0D"/>
              </a:solidFill>
              <a:latin typeface="Arial"/>
              <a:ea typeface="Arial"/>
              <a:cs typeface="Arial"/>
              <a:sym typeface="Arial"/>
            </a:endParaRPr>
          </a:p>
          <a:p>
            <a:pPr marL="431802" marR="0" lvl="1" indent="-215901" algn="l" rtl="0">
              <a:lnSpc>
                <a:spcPct val="130000"/>
              </a:lnSpc>
              <a:spcBef>
                <a:spcPts val="0"/>
              </a:spcBef>
              <a:spcAft>
                <a:spcPts val="0"/>
              </a:spcAft>
              <a:buClr>
                <a:srgbClr val="100F0D"/>
              </a:buClr>
              <a:buSzPts val="2000"/>
              <a:buFont typeface="Arial"/>
              <a:buChar char="•"/>
            </a:pPr>
            <a:r>
              <a:rPr lang="en-US" sz="2000" b="0" i="0" u="none" strike="noStrike" cap="none">
                <a:solidFill>
                  <a:srgbClr val="100F0D"/>
                </a:solidFill>
                <a:latin typeface="Arial"/>
                <a:ea typeface="Arial"/>
                <a:cs typeface="Arial"/>
                <a:sym typeface="Arial"/>
              </a:rPr>
              <a:t>opportunité de montée en compétences</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2000"/>
              <a:buFont typeface="Arial"/>
              <a:buNone/>
            </a:pPr>
            <a:endParaRPr sz="2000" b="0" i="0" u="none" strike="noStrike" cap="none">
              <a:solidFill>
                <a:srgbClr val="100F0D"/>
              </a:solidFill>
              <a:latin typeface="Arial"/>
              <a:ea typeface="Arial"/>
              <a:cs typeface="Arial"/>
              <a:sym typeface="Arial"/>
            </a:endParaRPr>
          </a:p>
          <a:p>
            <a:pPr marL="431802" marR="0" lvl="1" indent="-215901" algn="l" rtl="0">
              <a:lnSpc>
                <a:spcPct val="130000"/>
              </a:lnSpc>
              <a:spcBef>
                <a:spcPts val="0"/>
              </a:spcBef>
              <a:spcAft>
                <a:spcPts val="0"/>
              </a:spcAft>
              <a:buClr>
                <a:srgbClr val="100F0D"/>
              </a:buClr>
              <a:buSzPts val="2000"/>
              <a:buFont typeface="Arial"/>
              <a:buChar char="•"/>
            </a:pPr>
            <a:r>
              <a:rPr lang="en-US" sz="2000" b="0" i="0" u="none" strike="noStrike" cap="none">
                <a:solidFill>
                  <a:srgbClr val="100F0D"/>
                </a:solidFill>
                <a:latin typeface="Arial"/>
                <a:ea typeface="Arial"/>
                <a:cs typeface="Arial"/>
                <a:sym typeface="Arial"/>
              </a:rPr>
              <a:t> complément des opérateurs</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2000"/>
              <a:buFont typeface="Arial"/>
              <a:buNone/>
            </a:pPr>
            <a:endParaRPr sz="2000" b="0" i="0" u="none" strike="noStrike" cap="none">
              <a:solidFill>
                <a:srgbClr val="100F0D"/>
              </a:solidFill>
              <a:latin typeface="Arial"/>
              <a:ea typeface="Arial"/>
              <a:cs typeface="Arial"/>
              <a:sym typeface="Arial"/>
            </a:endParaRPr>
          </a:p>
          <a:p>
            <a:pPr marL="431802" marR="0" lvl="1" indent="-215901" algn="l" rtl="0">
              <a:lnSpc>
                <a:spcPct val="130000"/>
              </a:lnSpc>
              <a:spcBef>
                <a:spcPts val="0"/>
              </a:spcBef>
              <a:spcAft>
                <a:spcPts val="0"/>
              </a:spcAft>
              <a:buClr>
                <a:srgbClr val="100F0D"/>
              </a:buClr>
              <a:buSzPts val="2000"/>
              <a:buFont typeface="Arial"/>
              <a:buChar char="•"/>
            </a:pPr>
            <a:r>
              <a:rPr lang="en-US" sz="2000" b="0" i="0" u="none" strike="noStrike" cap="none">
                <a:solidFill>
                  <a:srgbClr val="100F0D"/>
                </a:solidFill>
                <a:latin typeface="Arial"/>
                <a:ea typeface="Arial"/>
                <a:cs typeface="Arial"/>
                <a:sym typeface="Arial"/>
              </a:rPr>
              <a:t> automatisant les tâches répétitive </a:t>
            </a:r>
            <a:endParaRPr sz="1400" b="0" i="0" u="none" strike="noStrike" cap="none">
              <a:solidFill>
                <a:srgbClr val="000000"/>
              </a:solidFill>
              <a:latin typeface="Arial"/>
              <a:ea typeface="Arial"/>
              <a:cs typeface="Arial"/>
              <a:sym typeface="Arial"/>
            </a:endParaRPr>
          </a:p>
        </p:txBody>
      </p:sp>
      <p:sp>
        <p:nvSpPr>
          <p:cNvPr id="295" name="Google Shape;295;p6"/>
          <p:cNvSpPr txBox="1"/>
          <p:nvPr/>
        </p:nvSpPr>
        <p:spPr>
          <a:xfrm>
            <a:off x="5593465" y="4916830"/>
            <a:ext cx="3686880" cy="37338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2100"/>
              <a:buFont typeface="Arial"/>
              <a:buNone/>
            </a:pPr>
            <a:r>
              <a:rPr lang="en-US" sz="2100" b="0" i="0" u="none" strike="noStrike" cap="none">
                <a:solidFill>
                  <a:srgbClr val="100F0D"/>
                </a:solidFill>
                <a:latin typeface="Arial"/>
                <a:ea typeface="Arial"/>
                <a:cs typeface="Arial"/>
                <a:sym typeface="Arial"/>
              </a:rPr>
              <a:t>Plan social :</a:t>
            </a:r>
            <a:endParaRPr sz="1400" b="0" i="0" u="none" strike="noStrike" cap="none">
              <a:solidFill>
                <a:srgbClr val="000000"/>
              </a:solidFill>
              <a:latin typeface="Arial"/>
              <a:ea typeface="Arial"/>
              <a:cs typeface="Arial"/>
              <a:sym typeface="Arial"/>
            </a:endParaRPr>
          </a:p>
        </p:txBody>
      </p:sp>
      <p:sp>
        <p:nvSpPr>
          <p:cNvPr id="296" name="Google Shape;296;p6"/>
          <p:cNvSpPr txBox="1"/>
          <p:nvPr/>
        </p:nvSpPr>
        <p:spPr>
          <a:xfrm>
            <a:off x="7389274" y="4964450"/>
            <a:ext cx="3489300" cy="1163700"/>
          </a:xfrm>
          <a:prstGeom prst="rect">
            <a:avLst/>
          </a:prstGeom>
          <a:noFill/>
          <a:ln>
            <a:noFill/>
          </a:ln>
        </p:spPr>
        <p:txBody>
          <a:bodyPr spcFirstLastPara="1" wrap="square" lIns="0" tIns="0" rIns="0" bIns="0" anchor="t" anchorCtr="0">
            <a:spAutoFit/>
          </a:bodyPr>
          <a:lstStyle/>
          <a:p>
            <a:pPr marL="453392" marR="0" lvl="1" indent="-226696" algn="l" rtl="0">
              <a:lnSpc>
                <a:spcPct val="130000"/>
              </a:lnSpc>
              <a:spcBef>
                <a:spcPts val="0"/>
              </a:spcBef>
              <a:spcAft>
                <a:spcPts val="0"/>
              </a:spcAft>
              <a:buClr>
                <a:srgbClr val="100F0D"/>
              </a:buClr>
              <a:buSzPts val="2100"/>
              <a:buFont typeface="Arial"/>
              <a:buChar char="•"/>
            </a:pPr>
            <a:r>
              <a:rPr lang="en-US" sz="2100" b="0" i="0" u="none" strike="noStrike" cap="none">
                <a:solidFill>
                  <a:srgbClr val="100F0D"/>
                </a:solidFill>
                <a:latin typeface="Arial"/>
                <a:ea typeface="Arial"/>
                <a:cs typeface="Arial"/>
                <a:sym typeface="Arial"/>
              </a:rPr>
              <a:t>Une réponse à la situation économique globale </a:t>
            </a:r>
            <a:endParaRPr sz="1400" b="0" i="0" u="none" strike="noStrike" cap="none">
              <a:solidFill>
                <a:srgbClr val="000000"/>
              </a:solidFill>
              <a:latin typeface="Arial"/>
              <a:ea typeface="Arial"/>
              <a:cs typeface="Arial"/>
              <a:sym typeface="Arial"/>
            </a:endParaRPr>
          </a:p>
        </p:txBody>
      </p:sp>
      <p:sp>
        <p:nvSpPr>
          <p:cNvPr id="297" name="Google Shape;297;p6"/>
          <p:cNvSpPr txBox="1"/>
          <p:nvPr/>
        </p:nvSpPr>
        <p:spPr>
          <a:xfrm>
            <a:off x="7382476" y="6499575"/>
            <a:ext cx="3489300" cy="1163700"/>
          </a:xfrm>
          <a:prstGeom prst="rect">
            <a:avLst/>
          </a:prstGeom>
          <a:noFill/>
          <a:ln>
            <a:noFill/>
          </a:ln>
        </p:spPr>
        <p:txBody>
          <a:bodyPr spcFirstLastPara="1" wrap="square" lIns="0" tIns="0" rIns="0" bIns="0" anchor="t" anchorCtr="0">
            <a:spAutoFit/>
          </a:bodyPr>
          <a:lstStyle/>
          <a:p>
            <a:pPr marL="453392" marR="0" lvl="1" indent="-226696" algn="l" rtl="0">
              <a:lnSpc>
                <a:spcPct val="130000"/>
              </a:lnSpc>
              <a:spcBef>
                <a:spcPts val="0"/>
              </a:spcBef>
              <a:spcAft>
                <a:spcPts val="0"/>
              </a:spcAft>
              <a:buClr>
                <a:srgbClr val="100F0D"/>
              </a:buClr>
              <a:buSzPts val="2100"/>
              <a:buFont typeface="Arial"/>
              <a:buChar char="•"/>
            </a:pPr>
            <a:r>
              <a:rPr lang="en-US" sz="2100" b="0" i="0" u="none" strike="noStrike" cap="none">
                <a:solidFill>
                  <a:srgbClr val="100F0D"/>
                </a:solidFill>
                <a:latin typeface="Arial"/>
                <a:ea typeface="Arial"/>
                <a:cs typeface="Arial"/>
                <a:sym typeface="Arial"/>
              </a:rPr>
              <a:t>permet de préserver la compétitivité de l’entreprise</a:t>
            </a:r>
            <a:endParaRPr sz="1400" b="0" i="0" u="none" strike="noStrike" cap="none">
              <a:solidFill>
                <a:srgbClr val="000000"/>
              </a:solidFill>
              <a:latin typeface="Arial"/>
              <a:ea typeface="Arial"/>
              <a:cs typeface="Arial"/>
              <a:sym typeface="Arial"/>
            </a:endParaRPr>
          </a:p>
        </p:txBody>
      </p:sp>
      <p:sp>
        <p:nvSpPr>
          <p:cNvPr id="298" name="Google Shape;298;p6"/>
          <p:cNvSpPr txBox="1"/>
          <p:nvPr/>
        </p:nvSpPr>
        <p:spPr>
          <a:xfrm>
            <a:off x="7436899" y="7996575"/>
            <a:ext cx="3489300" cy="1163700"/>
          </a:xfrm>
          <a:prstGeom prst="rect">
            <a:avLst/>
          </a:prstGeom>
          <a:noFill/>
          <a:ln>
            <a:noFill/>
          </a:ln>
        </p:spPr>
        <p:txBody>
          <a:bodyPr spcFirstLastPara="1" wrap="square" lIns="0" tIns="0" rIns="0" bIns="0" anchor="t" anchorCtr="0">
            <a:spAutoFit/>
          </a:bodyPr>
          <a:lstStyle/>
          <a:p>
            <a:pPr marL="453392" marR="0" lvl="1" indent="-226696" algn="l" rtl="0">
              <a:lnSpc>
                <a:spcPct val="130000"/>
              </a:lnSpc>
              <a:spcBef>
                <a:spcPts val="0"/>
              </a:spcBef>
              <a:spcAft>
                <a:spcPts val="0"/>
              </a:spcAft>
              <a:buClr>
                <a:srgbClr val="100F0D"/>
              </a:buClr>
              <a:buSzPts val="2100"/>
              <a:buFont typeface="Arial"/>
              <a:buChar char="•"/>
            </a:pPr>
            <a:r>
              <a:rPr lang="en-US" sz="2100" b="0" i="0" u="none" strike="noStrike" cap="none">
                <a:solidFill>
                  <a:srgbClr val="100F0D"/>
                </a:solidFill>
                <a:latin typeface="Arial"/>
                <a:ea typeface="Arial"/>
                <a:cs typeface="Arial"/>
                <a:sym typeface="Arial"/>
              </a:rPr>
              <a:t>essentiel pour protéger des emplois à l’échelle globale</a:t>
            </a:r>
            <a:endParaRPr sz="1400" b="0" i="0" u="none" strike="noStrike" cap="none">
              <a:solidFill>
                <a:srgbClr val="000000"/>
              </a:solidFill>
              <a:latin typeface="Arial"/>
              <a:ea typeface="Arial"/>
              <a:cs typeface="Arial"/>
              <a:sym typeface="Arial"/>
            </a:endParaRPr>
          </a:p>
        </p:txBody>
      </p:sp>
      <p:pic>
        <p:nvPicPr>
          <p:cNvPr id="299" name="Google Shape;299;p6"/>
          <p:cNvPicPr preferRelativeResize="0"/>
          <p:nvPr/>
        </p:nvPicPr>
        <p:blipFill rotWithShape="1">
          <a:blip r:embed="rId4">
            <a:alphaModFix/>
          </a:blip>
          <a:srcRect/>
          <a:stretch/>
        </p:blipFill>
        <p:spPr>
          <a:xfrm>
            <a:off x="17064082" y="1"/>
            <a:ext cx="1223918" cy="124264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7"/>
          <p:cNvSpPr/>
          <p:nvPr/>
        </p:nvSpPr>
        <p:spPr>
          <a:xfrm>
            <a:off x="-442459" y="-51593"/>
            <a:ext cx="7667949" cy="10287000"/>
          </a:xfrm>
          <a:prstGeom prst="rect">
            <a:avLst/>
          </a:prstGeom>
          <a:solidFill>
            <a:srgbClr val="F6E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5" name="Google Shape;305;p7"/>
          <p:cNvCxnSpPr/>
          <p:nvPr/>
        </p:nvCxnSpPr>
        <p:spPr>
          <a:xfrm rot="10800000">
            <a:off x="9144000" y="2624735"/>
            <a:ext cx="6297457" cy="0"/>
          </a:xfrm>
          <a:prstGeom prst="straightConnector1">
            <a:avLst/>
          </a:prstGeom>
          <a:noFill/>
          <a:ln w="9525" cap="rnd" cmpd="sng">
            <a:solidFill>
              <a:srgbClr val="100F0D"/>
            </a:solidFill>
            <a:prstDash val="solid"/>
            <a:round/>
            <a:headEnd type="none" w="sm" len="sm"/>
            <a:tailEnd type="none" w="sm" len="sm"/>
          </a:ln>
        </p:spPr>
      </p:cxnSp>
      <p:cxnSp>
        <p:nvCxnSpPr>
          <p:cNvPr id="306" name="Google Shape;306;p7"/>
          <p:cNvCxnSpPr/>
          <p:nvPr/>
        </p:nvCxnSpPr>
        <p:spPr>
          <a:xfrm rot="10800000">
            <a:off x="9144000" y="5313460"/>
            <a:ext cx="6297457" cy="0"/>
          </a:xfrm>
          <a:prstGeom prst="straightConnector1">
            <a:avLst/>
          </a:prstGeom>
          <a:noFill/>
          <a:ln w="9525" cap="rnd" cmpd="sng">
            <a:solidFill>
              <a:srgbClr val="100F0D"/>
            </a:solidFill>
            <a:prstDash val="solid"/>
            <a:round/>
            <a:headEnd type="none" w="sm" len="sm"/>
            <a:tailEnd type="none" w="sm" len="sm"/>
          </a:ln>
        </p:spPr>
      </p:cxnSp>
      <p:sp>
        <p:nvSpPr>
          <p:cNvPr id="307" name="Google Shape;307;p7"/>
          <p:cNvSpPr txBox="1"/>
          <p:nvPr/>
        </p:nvSpPr>
        <p:spPr>
          <a:xfrm>
            <a:off x="9144000" y="930299"/>
            <a:ext cx="6297600" cy="1070700"/>
          </a:xfrm>
          <a:prstGeom prst="rect">
            <a:avLst/>
          </a:prstGeom>
          <a:noFill/>
          <a:ln>
            <a:noFill/>
          </a:ln>
        </p:spPr>
        <p:txBody>
          <a:bodyPr spcFirstLastPara="1" wrap="square" lIns="0" tIns="0" rIns="0" bIns="0" anchor="t" anchorCtr="0">
            <a:spAutoFit/>
          </a:bodyPr>
          <a:lstStyle/>
          <a:p>
            <a:pPr marL="0" marR="0" lvl="0" indent="0" algn="l" rtl="0">
              <a:lnSpc>
                <a:spcPct val="129981"/>
              </a:lnSpc>
              <a:spcBef>
                <a:spcPts val="0"/>
              </a:spcBef>
              <a:spcAft>
                <a:spcPts val="0"/>
              </a:spcAft>
              <a:buClr>
                <a:srgbClr val="000000"/>
              </a:buClr>
              <a:buSzPts val="3025"/>
              <a:buFont typeface="Arial"/>
              <a:buNone/>
            </a:pPr>
            <a:r>
              <a:rPr lang="en-US" sz="3025" b="0" i="0" u="none" strike="noStrike" cap="none">
                <a:solidFill>
                  <a:srgbClr val="100F0D"/>
                </a:solidFill>
                <a:latin typeface="Arial"/>
                <a:ea typeface="Arial"/>
                <a:cs typeface="Arial"/>
                <a:sym typeface="Arial"/>
              </a:rPr>
              <a:t>Constitue une réponse stratégique aux défis actuels de l'entreprise</a:t>
            </a:r>
            <a:endParaRPr sz="1500" b="0" i="0" u="none" strike="noStrike" cap="none">
              <a:solidFill>
                <a:srgbClr val="000000"/>
              </a:solidFill>
              <a:latin typeface="Arial"/>
              <a:ea typeface="Arial"/>
              <a:cs typeface="Arial"/>
              <a:sym typeface="Arial"/>
            </a:endParaRPr>
          </a:p>
        </p:txBody>
      </p:sp>
      <p:sp>
        <p:nvSpPr>
          <p:cNvPr id="308" name="Google Shape;308;p7"/>
          <p:cNvSpPr txBox="1"/>
          <p:nvPr/>
        </p:nvSpPr>
        <p:spPr>
          <a:xfrm>
            <a:off x="9144000" y="3416648"/>
            <a:ext cx="6297600" cy="106200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3000"/>
              <a:buFont typeface="Arial"/>
              <a:buNone/>
            </a:pPr>
            <a:r>
              <a:rPr lang="en-US" sz="3000" b="0" i="0" u="none" strike="noStrike" cap="none">
                <a:solidFill>
                  <a:srgbClr val="100F0D"/>
                </a:solidFill>
                <a:latin typeface="Arial"/>
                <a:ea typeface="Arial"/>
                <a:cs typeface="Arial"/>
                <a:sym typeface="Arial"/>
              </a:rPr>
              <a:t>Les résultats financiers projetés sont particulièrement encourageants</a:t>
            </a:r>
            <a:endParaRPr sz="1700" b="0" i="0" u="none" strike="noStrike" cap="none">
              <a:solidFill>
                <a:srgbClr val="000000"/>
              </a:solidFill>
              <a:latin typeface="Arial"/>
              <a:ea typeface="Arial"/>
              <a:cs typeface="Arial"/>
              <a:sym typeface="Arial"/>
            </a:endParaRPr>
          </a:p>
        </p:txBody>
      </p:sp>
      <p:sp>
        <p:nvSpPr>
          <p:cNvPr id="309" name="Google Shape;309;p7"/>
          <p:cNvSpPr txBox="1"/>
          <p:nvPr/>
        </p:nvSpPr>
        <p:spPr>
          <a:xfrm>
            <a:off x="9144000" y="6095848"/>
            <a:ext cx="6297457" cy="54292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3000"/>
              <a:buFont typeface="Arial"/>
              <a:buNone/>
            </a:pPr>
            <a:r>
              <a:rPr lang="en-US" sz="3000" b="0" i="0" u="none" strike="noStrike" cap="none">
                <a:solidFill>
                  <a:srgbClr val="100F0D"/>
                </a:solidFill>
                <a:latin typeface="Arial"/>
                <a:ea typeface="Arial"/>
                <a:cs typeface="Arial"/>
                <a:sym typeface="Arial"/>
              </a:rPr>
              <a:t> Dimension humaine importante</a:t>
            </a:r>
            <a:endParaRPr sz="1400" b="0" i="0" u="none" strike="noStrike" cap="none">
              <a:solidFill>
                <a:srgbClr val="000000"/>
              </a:solidFill>
              <a:latin typeface="Arial"/>
              <a:ea typeface="Arial"/>
              <a:cs typeface="Arial"/>
              <a:sym typeface="Arial"/>
            </a:endParaRPr>
          </a:p>
        </p:txBody>
      </p:sp>
      <p:sp>
        <p:nvSpPr>
          <p:cNvPr id="310" name="Google Shape;310;p7"/>
          <p:cNvSpPr txBox="1"/>
          <p:nvPr/>
        </p:nvSpPr>
        <p:spPr>
          <a:xfrm>
            <a:off x="9354193" y="7911252"/>
            <a:ext cx="6297457" cy="153352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3000"/>
              <a:buFont typeface="Arial"/>
              <a:buNone/>
            </a:pPr>
            <a:r>
              <a:rPr lang="en-US" sz="3000" b="0" i="0" u="none" strike="noStrike" cap="none">
                <a:solidFill>
                  <a:srgbClr val="100F0D"/>
                </a:solidFill>
                <a:latin typeface="Arial"/>
                <a:ea typeface="Arial"/>
                <a:cs typeface="Arial"/>
                <a:sym typeface="Arial"/>
              </a:rPr>
              <a:t>Positionne CONMIAGE comme un acteur innovant et résilient dans son secteur</a:t>
            </a:r>
            <a:endParaRPr sz="1400" b="0" i="0" u="none" strike="noStrike" cap="none">
              <a:solidFill>
                <a:srgbClr val="000000"/>
              </a:solidFill>
              <a:latin typeface="Arial"/>
              <a:ea typeface="Arial"/>
              <a:cs typeface="Arial"/>
              <a:sym typeface="Arial"/>
            </a:endParaRPr>
          </a:p>
        </p:txBody>
      </p:sp>
      <p:cxnSp>
        <p:nvCxnSpPr>
          <p:cNvPr id="311" name="Google Shape;311;p7"/>
          <p:cNvCxnSpPr/>
          <p:nvPr/>
        </p:nvCxnSpPr>
        <p:spPr>
          <a:xfrm rot="10800000">
            <a:off x="9144000" y="7317875"/>
            <a:ext cx="6297457" cy="0"/>
          </a:xfrm>
          <a:prstGeom prst="straightConnector1">
            <a:avLst/>
          </a:prstGeom>
          <a:noFill/>
          <a:ln w="9525" cap="rnd" cmpd="sng">
            <a:solidFill>
              <a:srgbClr val="100F0D"/>
            </a:solidFill>
            <a:prstDash val="solid"/>
            <a:round/>
            <a:headEnd type="none" w="sm" len="sm"/>
            <a:tailEnd type="none" w="sm" len="sm"/>
          </a:ln>
        </p:spPr>
      </p:cxnSp>
      <p:sp>
        <p:nvSpPr>
          <p:cNvPr id="312" name="Google Shape;312;p7"/>
          <p:cNvSpPr/>
          <p:nvPr/>
        </p:nvSpPr>
        <p:spPr>
          <a:xfrm>
            <a:off x="1624379" y="2513349"/>
            <a:ext cx="4375191" cy="7336449"/>
          </a:xfrm>
          <a:custGeom>
            <a:avLst/>
            <a:gdLst/>
            <a:ahLst/>
            <a:cxnLst/>
            <a:rect l="l" t="t" r="r" b="b"/>
            <a:pathLst>
              <a:path w="4375191" h="7336449" extrusionOk="0">
                <a:moveTo>
                  <a:pt x="0" y="0"/>
                </a:moveTo>
                <a:lnTo>
                  <a:pt x="4375191" y="0"/>
                </a:lnTo>
                <a:lnTo>
                  <a:pt x="4375191" y="7336449"/>
                </a:lnTo>
                <a:lnTo>
                  <a:pt x="0" y="733644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313" name="Google Shape;313;p7"/>
          <p:cNvSpPr txBox="1"/>
          <p:nvPr/>
        </p:nvSpPr>
        <p:spPr>
          <a:xfrm>
            <a:off x="774116" y="1282724"/>
            <a:ext cx="6075717" cy="985837"/>
          </a:xfrm>
          <a:prstGeom prst="rect">
            <a:avLst/>
          </a:prstGeom>
          <a:noFill/>
          <a:ln>
            <a:noFill/>
          </a:ln>
        </p:spPr>
        <p:txBody>
          <a:bodyPr spcFirstLastPara="1" wrap="square" lIns="0" tIns="0" rIns="0" bIns="0" anchor="t" anchorCtr="0">
            <a:spAutoFit/>
          </a:bodyPr>
          <a:lstStyle/>
          <a:p>
            <a:pPr marL="0" marR="0" lvl="0" indent="0" algn="l" rtl="0">
              <a:lnSpc>
                <a:spcPct val="69993"/>
              </a:lnSpc>
              <a:spcBef>
                <a:spcPts val="0"/>
              </a:spcBef>
              <a:spcAft>
                <a:spcPts val="0"/>
              </a:spcAft>
              <a:buClr>
                <a:srgbClr val="000000"/>
              </a:buClr>
              <a:buSzPts val="8325"/>
              <a:buFont typeface="Arial"/>
              <a:buNone/>
            </a:pPr>
            <a:r>
              <a:rPr lang="en-US" sz="8325" b="0" i="0" u="none" strike="noStrike" cap="none">
                <a:solidFill>
                  <a:srgbClr val="100F0D"/>
                </a:solidFill>
                <a:latin typeface="Arial"/>
                <a:ea typeface="Arial"/>
                <a:cs typeface="Arial"/>
                <a:sym typeface="Arial"/>
              </a:rPr>
              <a:t>Conclusion</a:t>
            </a:r>
            <a:endParaRPr sz="1400" b="0" i="0" u="none" strike="noStrike" cap="none">
              <a:solidFill>
                <a:srgbClr val="000000"/>
              </a:solidFill>
              <a:latin typeface="Arial"/>
              <a:ea typeface="Arial"/>
              <a:cs typeface="Arial"/>
              <a:sym typeface="Arial"/>
            </a:endParaRPr>
          </a:p>
        </p:txBody>
      </p:sp>
      <p:pic>
        <p:nvPicPr>
          <p:cNvPr id="314" name="Google Shape;314;p7"/>
          <p:cNvPicPr preferRelativeResize="0"/>
          <p:nvPr/>
        </p:nvPicPr>
        <p:blipFill rotWithShape="1">
          <a:blip r:embed="rId4">
            <a:alphaModFix/>
          </a:blip>
          <a:srcRect/>
          <a:stretch/>
        </p:blipFill>
        <p:spPr>
          <a:xfrm>
            <a:off x="17064082" y="1"/>
            <a:ext cx="1223918" cy="124264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6"/>
          <p:cNvSpPr/>
          <p:nvPr/>
        </p:nvSpPr>
        <p:spPr>
          <a:xfrm>
            <a:off x="-442459" y="-51593"/>
            <a:ext cx="7667949" cy="10287000"/>
          </a:xfrm>
          <a:prstGeom prst="rect">
            <a:avLst/>
          </a:prstGeom>
          <a:solidFill>
            <a:srgbClr val="F6E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26"/>
          <p:cNvSpPr/>
          <p:nvPr/>
        </p:nvSpPr>
        <p:spPr>
          <a:xfrm>
            <a:off x="1624379" y="2513349"/>
            <a:ext cx="4375191" cy="7336449"/>
          </a:xfrm>
          <a:custGeom>
            <a:avLst/>
            <a:gdLst/>
            <a:ahLst/>
            <a:cxnLst/>
            <a:rect l="l" t="t" r="r" b="b"/>
            <a:pathLst>
              <a:path w="4375191" h="7336449" extrusionOk="0">
                <a:moveTo>
                  <a:pt x="0" y="0"/>
                </a:moveTo>
                <a:lnTo>
                  <a:pt x="4375191" y="0"/>
                </a:lnTo>
                <a:lnTo>
                  <a:pt x="4375191" y="7336449"/>
                </a:lnTo>
                <a:lnTo>
                  <a:pt x="0" y="733644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321" name="Google Shape;321;p26"/>
          <p:cNvSpPr txBox="1"/>
          <p:nvPr/>
        </p:nvSpPr>
        <p:spPr>
          <a:xfrm>
            <a:off x="774116" y="1282724"/>
            <a:ext cx="6075717" cy="985837"/>
          </a:xfrm>
          <a:prstGeom prst="rect">
            <a:avLst/>
          </a:prstGeom>
          <a:noFill/>
          <a:ln>
            <a:noFill/>
          </a:ln>
        </p:spPr>
        <p:txBody>
          <a:bodyPr spcFirstLastPara="1" wrap="square" lIns="0" tIns="0" rIns="0" bIns="0" anchor="t" anchorCtr="0">
            <a:spAutoFit/>
          </a:bodyPr>
          <a:lstStyle/>
          <a:p>
            <a:pPr marL="0" marR="0" lvl="0" indent="0" algn="l" rtl="0">
              <a:lnSpc>
                <a:spcPct val="69993"/>
              </a:lnSpc>
              <a:spcBef>
                <a:spcPts val="0"/>
              </a:spcBef>
              <a:spcAft>
                <a:spcPts val="0"/>
              </a:spcAft>
              <a:buClr>
                <a:srgbClr val="000000"/>
              </a:buClr>
              <a:buSzPts val="8325"/>
              <a:buFont typeface="Arial"/>
              <a:buNone/>
            </a:pPr>
            <a:r>
              <a:rPr lang="en-US" sz="8325" b="0" i="0" u="none" strike="noStrike" cap="none">
                <a:solidFill>
                  <a:srgbClr val="100F0D"/>
                </a:solidFill>
                <a:latin typeface="Arial"/>
                <a:ea typeface="Arial"/>
                <a:cs typeface="Arial"/>
                <a:sym typeface="Arial"/>
              </a:rPr>
              <a:t>Conclusion</a:t>
            </a:r>
            <a:endParaRPr sz="1400" b="0" i="0" u="none" strike="noStrike" cap="none">
              <a:solidFill>
                <a:srgbClr val="000000"/>
              </a:solidFill>
              <a:latin typeface="Arial"/>
              <a:ea typeface="Arial"/>
              <a:cs typeface="Arial"/>
              <a:sym typeface="Arial"/>
            </a:endParaRPr>
          </a:p>
        </p:txBody>
      </p:sp>
      <p:pic>
        <p:nvPicPr>
          <p:cNvPr id="322" name="Google Shape;322;p26"/>
          <p:cNvPicPr preferRelativeResize="0"/>
          <p:nvPr/>
        </p:nvPicPr>
        <p:blipFill rotWithShape="1">
          <a:blip r:embed="rId4">
            <a:alphaModFix/>
          </a:blip>
          <a:srcRect/>
          <a:stretch/>
        </p:blipFill>
        <p:spPr>
          <a:xfrm>
            <a:off x="17064082" y="1"/>
            <a:ext cx="1223918" cy="1242646"/>
          </a:xfrm>
          <a:prstGeom prst="rect">
            <a:avLst/>
          </a:prstGeom>
          <a:noFill/>
          <a:ln>
            <a:noFill/>
          </a:ln>
        </p:spPr>
      </p:pic>
      <p:sp>
        <p:nvSpPr>
          <p:cNvPr id="323" name="Google Shape;323;p26"/>
          <p:cNvSpPr txBox="1"/>
          <p:nvPr/>
        </p:nvSpPr>
        <p:spPr>
          <a:xfrm>
            <a:off x="7531810" y="1242647"/>
            <a:ext cx="9532272" cy="5012654"/>
          </a:xfrm>
          <a:prstGeom prst="rect">
            <a:avLst/>
          </a:prstGeom>
          <a:noFill/>
          <a:ln>
            <a:noFill/>
          </a:ln>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4000" b="1" i="0" u="none" strike="noStrike" cap="none">
                <a:solidFill>
                  <a:srgbClr val="000000"/>
                </a:solidFill>
                <a:latin typeface="Arial"/>
                <a:ea typeface="Arial"/>
                <a:cs typeface="Arial"/>
                <a:sym typeface="Arial"/>
              </a:rPr>
              <a:t>Ce projet stratégique, bien que né d’une crise, représente une opportunité majeure pour améliorer la qualité et l’efficacité de la production grâce à l’IA. Une mise en œuvre rapide et un accompagnement RH structuré seront essentiels pour assurer son succès.</a:t>
            </a:r>
            <a:endParaRPr sz="4000" b="0" i="0" u="none" strike="noStrike" cap="none">
              <a:solidFill>
                <a:srgbClr val="000000"/>
              </a:solidFill>
              <a:latin typeface="Arial"/>
              <a:ea typeface="Arial"/>
              <a:cs typeface="Arial"/>
              <a:sym typeface="Arial"/>
            </a:endParaRPr>
          </a:p>
        </p:txBody>
      </p:sp>
      <p:pic>
        <p:nvPicPr>
          <p:cNvPr id="324" name="Google Shape;324;p26" descr="Vert et rouge, flèche vers le haut et vers le bas.Flèche pointant vers le  haut, vers le bas - illustration vectorielle stock, graphiques clip-art  Image Vectorielle Stock - Alamy"/>
          <p:cNvPicPr preferRelativeResize="0"/>
          <p:nvPr/>
        </p:nvPicPr>
        <p:blipFill rotWithShape="1">
          <a:blip r:embed="rId5">
            <a:alphaModFix/>
          </a:blip>
          <a:srcRect b="9958"/>
          <a:stretch/>
        </p:blipFill>
        <p:spPr>
          <a:xfrm>
            <a:off x="11307600" y="6337625"/>
            <a:ext cx="4560400" cy="3512174"/>
          </a:xfrm>
          <a:prstGeom prst="rect">
            <a:avLst/>
          </a:prstGeom>
          <a:noFill/>
          <a:ln>
            <a:noFill/>
          </a:ln>
          <a:effectLst>
            <a:outerShdw blurRad="292100" dist="139700" dir="2700000" algn="tl" rotWithShape="0">
              <a:srgbClr val="333333">
                <a:alpha val="64705"/>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g32c6715fb5a_0_0"/>
          <p:cNvSpPr/>
          <p:nvPr/>
        </p:nvSpPr>
        <p:spPr>
          <a:xfrm>
            <a:off x="0" y="0"/>
            <a:ext cx="7668000" cy="10287000"/>
          </a:xfrm>
          <a:prstGeom prst="rect">
            <a:avLst/>
          </a:prstGeom>
          <a:solidFill>
            <a:srgbClr val="F6E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g32c6715fb5a_0_0"/>
          <p:cNvSpPr txBox="1"/>
          <p:nvPr/>
        </p:nvSpPr>
        <p:spPr>
          <a:xfrm>
            <a:off x="314825" y="377000"/>
            <a:ext cx="7049400" cy="3662400"/>
          </a:xfrm>
          <a:prstGeom prst="rect">
            <a:avLst/>
          </a:prstGeom>
          <a:noFill/>
          <a:ln>
            <a:noFill/>
          </a:ln>
        </p:spPr>
        <p:txBody>
          <a:bodyPr spcFirstLastPara="1" wrap="square" lIns="0" tIns="0" rIns="0" bIns="0" anchor="t" anchorCtr="0">
            <a:spAutoFit/>
          </a:bodyPr>
          <a:lstStyle/>
          <a:p>
            <a:pPr marL="0" marR="0" lvl="0" indent="0" algn="l" rtl="0">
              <a:lnSpc>
                <a:spcPct val="104000"/>
              </a:lnSpc>
              <a:spcBef>
                <a:spcPts val="0"/>
              </a:spcBef>
              <a:spcAft>
                <a:spcPts val="0"/>
              </a:spcAft>
              <a:buClr>
                <a:srgbClr val="000000"/>
              </a:buClr>
              <a:buSzPts val="7725"/>
              <a:buFont typeface="Arial"/>
              <a:buNone/>
            </a:pPr>
            <a:r>
              <a:rPr lang="en-US" sz="7725" b="0" i="0" u="none" strike="noStrike" cap="none">
                <a:solidFill>
                  <a:srgbClr val="100F0D"/>
                </a:solidFill>
                <a:latin typeface="Arial"/>
                <a:ea typeface="Arial"/>
                <a:cs typeface="Arial"/>
                <a:sym typeface="Arial"/>
              </a:rPr>
              <a:t>Rappel des enjeux </a:t>
            </a:r>
            <a:endParaRPr sz="1400" b="0" i="0" u="none" strike="noStrike" cap="none">
              <a:solidFill>
                <a:srgbClr val="000000"/>
              </a:solidFill>
              <a:latin typeface="Arial"/>
              <a:ea typeface="Arial"/>
              <a:cs typeface="Arial"/>
              <a:sym typeface="Arial"/>
            </a:endParaRPr>
          </a:p>
          <a:p>
            <a:pPr marL="0" marR="0" lvl="0" indent="0" algn="l" rtl="0">
              <a:lnSpc>
                <a:spcPct val="104000"/>
              </a:lnSpc>
              <a:spcBef>
                <a:spcPts val="0"/>
              </a:spcBef>
              <a:spcAft>
                <a:spcPts val="0"/>
              </a:spcAft>
              <a:buClr>
                <a:srgbClr val="000000"/>
              </a:buClr>
              <a:buSzPts val="7725"/>
              <a:buFont typeface="Arial"/>
              <a:buNone/>
            </a:pPr>
            <a:endParaRPr sz="7725" b="0" i="0" u="none" strike="noStrike" cap="none">
              <a:solidFill>
                <a:srgbClr val="100F0D"/>
              </a:solidFill>
              <a:latin typeface="Arial"/>
              <a:ea typeface="Arial"/>
              <a:cs typeface="Arial"/>
              <a:sym typeface="Arial"/>
            </a:endParaRPr>
          </a:p>
        </p:txBody>
      </p:sp>
      <p:sp>
        <p:nvSpPr>
          <p:cNvPr id="100" name="Google Shape;100;g32c6715fb5a_0_0"/>
          <p:cNvSpPr txBox="1"/>
          <p:nvPr/>
        </p:nvSpPr>
        <p:spPr>
          <a:xfrm>
            <a:off x="8418975" y="739775"/>
            <a:ext cx="9151500" cy="8344800"/>
          </a:xfrm>
          <a:prstGeom prst="rect">
            <a:avLst/>
          </a:prstGeom>
          <a:noFill/>
          <a:ln>
            <a:noFill/>
          </a:ln>
        </p:spPr>
        <p:txBody>
          <a:bodyPr spcFirstLastPara="1" wrap="square" lIns="91425" tIns="45700" rIns="91425" bIns="45700" anchor="t" anchorCtr="0">
            <a:spAutoFit/>
          </a:bodyPr>
          <a:lstStyle/>
          <a:p>
            <a:pPr marL="0" marR="0" lvl="0" indent="0" algn="just" rtl="0">
              <a:lnSpc>
                <a:spcPct val="115000"/>
              </a:lnSpc>
              <a:spcBef>
                <a:spcPts val="0"/>
              </a:spcBef>
              <a:spcAft>
                <a:spcPts val="0"/>
              </a:spcAft>
              <a:buNone/>
            </a:pPr>
            <a:r>
              <a:rPr lang="en-US" sz="4000" b="1" i="0" u="none" strike="noStrike" cap="none">
                <a:solidFill>
                  <a:srgbClr val="FFC000"/>
                </a:solidFill>
                <a:latin typeface="Arial"/>
                <a:ea typeface="Arial"/>
                <a:cs typeface="Arial"/>
                <a:sym typeface="Arial"/>
              </a:rPr>
              <a:t>Contexte</a:t>
            </a:r>
            <a:endParaRPr sz="4000" b="0" i="0" u="none" strike="noStrike" cap="none">
              <a:solidFill>
                <a:srgbClr val="FFC000"/>
              </a:solidFill>
              <a:latin typeface="Arial"/>
              <a:ea typeface="Arial"/>
              <a:cs typeface="Arial"/>
              <a:sym typeface="Arial"/>
            </a:endParaRPr>
          </a:p>
          <a:p>
            <a:pPr marL="457200" marR="0" lvl="0" indent="-431800" algn="just" rtl="0">
              <a:lnSpc>
                <a:spcPct val="115000"/>
              </a:lnSpc>
              <a:spcBef>
                <a:spcPts val="800"/>
              </a:spcBef>
              <a:spcAft>
                <a:spcPts val="0"/>
              </a:spcAft>
              <a:buSzPts val="3200"/>
              <a:buChar char="●"/>
            </a:pPr>
            <a:r>
              <a:rPr lang="en-US" sz="3200" b="1"/>
              <a:t>A</a:t>
            </a:r>
            <a:r>
              <a:rPr lang="en-US" sz="3200" b="1" i="0" u="none" strike="noStrike" cap="none">
                <a:solidFill>
                  <a:srgbClr val="000000"/>
                </a:solidFill>
                <a:latin typeface="Arial"/>
                <a:ea typeface="Arial"/>
                <a:cs typeface="Arial"/>
                <a:sym typeface="Arial"/>
              </a:rPr>
              <a:t>ugmentation de 15 % des défauts de fabrication au T4 2024</a:t>
            </a:r>
            <a:endParaRPr sz="3200" b="1"/>
          </a:p>
          <a:p>
            <a:pPr marL="457200" marR="0" lvl="0" indent="0" algn="just" rtl="0">
              <a:lnSpc>
                <a:spcPct val="115000"/>
              </a:lnSpc>
              <a:spcBef>
                <a:spcPts val="800"/>
              </a:spcBef>
              <a:spcAft>
                <a:spcPts val="0"/>
              </a:spcAft>
              <a:buNone/>
            </a:pPr>
            <a:endParaRPr sz="3200" b="1"/>
          </a:p>
          <a:p>
            <a:pPr marL="457200" marR="0" lvl="0" indent="-431800" algn="just" rtl="0">
              <a:lnSpc>
                <a:spcPct val="115000"/>
              </a:lnSpc>
              <a:spcBef>
                <a:spcPts val="800"/>
              </a:spcBef>
              <a:spcAft>
                <a:spcPts val="0"/>
              </a:spcAft>
              <a:buSzPts val="3200"/>
              <a:buChar char="●"/>
            </a:pPr>
            <a:r>
              <a:rPr lang="en-US" sz="3200" b="1" i="0" u="none" strike="noStrike" cap="none">
                <a:solidFill>
                  <a:srgbClr val="000000"/>
                </a:solidFill>
                <a:latin typeface="Arial"/>
                <a:ea typeface="Arial"/>
                <a:cs typeface="Arial"/>
                <a:sym typeface="Arial"/>
              </a:rPr>
              <a:t> </a:t>
            </a:r>
            <a:r>
              <a:rPr lang="en-US" sz="3200" b="1"/>
              <a:t>C</a:t>
            </a:r>
            <a:r>
              <a:rPr lang="en-US" sz="3200" b="1" i="0" u="none" strike="noStrike" cap="none">
                <a:solidFill>
                  <a:srgbClr val="000000"/>
                </a:solidFill>
                <a:latin typeface="Arial"/>
                <a:ea typeface="Arial"/>
                <a:cs typeface="Arial"/>
                <a:sym typeface="Arial"/>
              </a:rPr>
              <a:t>rise interne </a:t>
            </a:r>
            <a:r>
              <a:rPr lang="en-US" sz="3200" b="1"/>
              <a:t>:</a:t>
            </a:r>
            <a:r>
              <a:rPr lang="en-US" sz="3200" b="1" i="0" u="none" strike="noStrike" cap="none">
                <a:solidFill>
                  <a:srgbClr val="000000"/>
                </a:solidFill>
                <a:latin typeface="Arial"/>
                <a:ea typeface="Arial"/>
                <a:cs typeface="Arial"/>
                <a:sym typeface="Arial"/>
              </a:rPr>
              <a:t> plan social</a:t>
            </a:r>
            <a:endParaRPr sz="3200" b="1" i="0" u="none" strike="noStrike" cap="none">
              <a:solidFill>
                <a:srgbClr val="000000"/>
              </a:solidFill>
              <a:latin typeface="Arial"/>
              <a:ea typeface="Arial"/>
              <a:cs typeface="Arial"/>
              <a:sym typeface="Arial"/>
            </a:endParaRPr>
          </a:p>
          <a:p>
            <a:pPr marL="457200" marR="0" lvl="0" indent="0" algn="just" rtl="0">
              <a:lnSpc>
                <a:spcPct val="115000"/>
              </a:lnSpc>
              <a:spcBef>
                <a:spcPts val="800"/>
              </a:spcBef>
              <a:spcAft>
                <a:spcPts val="0"/>
              </a:spcAft>
              <a:buNone/>
            </a:pPr>
            <a:endParaRPr sz="3200" b="1"/>
          </a:p>
          <a:p>
            <a:pPr marL="457200" marR="0" lvl="0" indent="-431800" algn="just" rtl="0">
              <a:lnSpc>
                <a:spcPct val="115000"/>
              </a:lnSpc>
              <a:spcBef>
                <a:spcPts val="800"/>
              </a:spcBef>
              <a:spcAft>
                <a:spcPts val="0"/>
              </a:spcAft>
              <a:buSzPts val="3200"/>
              <a:buChar char="●"/>
            </a:pPr>
            <a:r>
              <a:rPr lang="en-US" sz="3200" b="1"/>
              <a:t>Besoin :</a:t>
            </a:r>
            <a:endParaRPr sz="3200" b="1"/>
          </a:p>
          <a:p>
            <a:pPr marL="914400" marR="0" lvl="1" indent="-431800" algn="just" rtl="0">
              <a:lnSpc>
                <a:spcPct val="115000"/>
              </a:lnSpc>
              <a:spcBef>
                <a:spcPts val="0"/>
              </a:spcBef>
              <a:spcAft>
                <a:spcPts val="0"/>
              </a:spcAft>
              <a:buSzPts val="3200"/>
              <a:buChar char="○"/>
            </a:pPr>
            <a:r>
              <a:rPr lang="en-US" sz="3200" b="1"/>
              <a:t>I</a:t>
            </a:r>
            <a:r>
              <a:rPr lang="en-US" sz="3200" b="1" i="0" u="none" strike="noStrike" cap="none">
                <a:solidFill>
                  <a:srgbClr val="000000"/>
                </a:solidFill>
                <a:latin typeface="Arial"/>
                <a:ea typeface="Arial"/>
                <a:cs typeface="Arial"/>
                <a:sym typeface="Arial"/>
              </a:rPr>
              <a:t>ntervention rapide </a:t>
            </a:r>
            <a:endParaRPr sz="3200" b="1"/>
          </a:p>
          <a:p>
            <a:pPr marL="914400" marR="0" lvl="1" indent="-431800" algn="just" rtl="0">
              <a:lnSpc>
                <a:spcPct val="115000"/>
              </a:lnSpc>
              <a:spcBef>
                <a:spcPts val="0"/>
              </a:spcBef>
              <a:spcAft>
                <a:spcPts val="0"/>
              </a:spcAft>
              <a:buSzPts val="3200"/>
              <a:buChar char="○"/>
            </a:pPr>
            <a:r>
              <a:rPr lang="en-US" sz="3200" b="1"/>
              <a:t>A</a:t>
            </a:r>
            <a:r>
              <a:rPr lang="en-US" sz="3200" b="1" i="0" u="none" strike="noStrike" cap="none">
                <a:solidFill>
                  <a:srgbClr val="000000"/>
                </a:solidFill>
                <a:latin typeface="Arial"/>
                <a:ea typeface="Arial"/>
                <a:cs typeface="Arial"/>
                <a:sym typeface="Arial"/>
              </a:rPr>
              <a:t>ccompagn</a:t>
            </a:r>
            <a:r>
              <a:rPr lang="en-US" sz="3200" b="1"/>
              <a:t>eme</a:t>
            </a:r>
            <a:r>
              <a:rPr lang="en-US" sz="3200" b="1" i="0" u="none" strike="noStrike" cap="none">
                <a:solidFill>
                  <a:srgbClr val="000000"/>
                </a:solidFill>
                <a:latin typeface="Arial"/>
                <a:ea typeface="Arial"/>
                <a:cs typeface="Arial"/>
                <a:sym typeface="Arial"/>
              </a:rPr>
              <a:t>nt </a:t>
            </a:r>
            <a:r>
              <a:rPr lang="en-US" sz="3200" b="1"/>
              <a:t>d</a:t>
            </a:r>
            <a:r>
              <a:rPr lang="en-US" sz="3200" b="1" i="0" u="none" strike="noStrike" cap="none">
                <a:solidFill>
                  <a:srgbClr val="000000"/>
                </a:solidFill>
                <a:latin typeface="Arial"/>
                <a:ea typeface="Arial"/>
                <a:cs typeface="Arial"/>
                <a:sym typeface="Arial"/>
              </a:rPr>
              <a:t>es équipes</a:t>
            </a:r>
            <a:endParaRPr sz="3200" b="1"/>
          </a:p>
          <a:p>
            <a:pPr marL="457200" marR="0" lvl="0" indent="-431800" algn="just" rtl="0">
              <a:lnSpc>
                <a:spcPct val="115000"/>
              </a:lnSpc>
              <a:spcBef>
                <a:spcPts val="0"/>
              </a:spcBef>
              <a:spcAft>
                <a:spcPts val="0"/>
              </a:spcAft>
              <a:buSzPts val="3200"/>
              <a:buChar char="●"/>
            </a:pPr>
            <a:r>
              <a:rPr lang="en-US" sz="3200" b="1"/>
              <a:t>S</a:t>
            </a:r>
            <a:r>
              <a:rPr lang="en-US" sz="3200" b="1" i="0" u="none" strike="noStrike" cap="none">
                <a:solidFill>
                  <a:srgbClr val="000000"/>
                </a:solidFill>
                <a:latin typeface="Arial"/>
                <a:ea typeface="Arial"/>
                <a:cs typeface="Arial"/>
                <a:sym typeface="Arial"/>
              </a:rPr>
              <a:t>ponsor</a:t>
            </a:r>
            <a:r>
              <a:rPr lang="en-US" sz="3200" b="1"/>
              <a:t>:</a:t>
            </a:r>
            <a:r>
              <a:rPr lang="en-US" sz="3200" b="1" i="0" u="none" strike="noStrike" cap="none">
                <a:solidFill>
                  <a:srgbClr val="000000"/>
                </a:solidFill>
                <a:latin typeface="Arial"/>
                <a:ea typeface="Arial"/>
                <a:cs typeface="Arial"/>
                <a:sym typeface="Arial"/>
              </a:rPr>
              <a:t> Directrice RH </a:t>
            </a:r>
            <a:endParaRPr sz="3200" b="1" i="0" u="none" strike="noStrike" cap="none">
              <a:solidFill>
                <a:srgbClr val="000000"/>
              </a:solidFill>
              <a:latin typeface="Arial"/>
              <a:ea typeface="Arial"/>
              <a:cs typeface="Arial"/>
              <a:sym typeface="Arial"/>
            </a:endParaRPr>
          </a:p>
          <a:p>
            <a:pPr marL="457200" marR="0" lvl="0" indent="0" algn="just" rtl="0">
              <a:lnSpc>
                <a:spcPct val="115000"/>
              </a:lnSpc>
              <a:spcBef>
                <a:spcPts val="800"/>
              </a:spcBef>
              <a:spcAft>
                <a:spcPts val="0"/>
              </a:spcAft>
              <a:buNone/>
            </a:pPr>
            <a:endParaRPr sz="3200" b="1"/>
          </a:p>
          <a:p>
            <a:pPr marL="457200" marR="0" lvl="0" indent="-431800" algn="just" rtl="0">
              <a:lnSpc>
                <a:spcPct val="115000"/>
              </a:lnSpc>
              <a:spcBef>
                <a:spcPts val="800"/>
              </a:spcBef>
              <a:spcAft>
                <a:spcPts val="0"/>
              </a:spcAft>
              <a:buSzPts val="3200"/>
              <a:buChar char="●"/>
            </a:pPr>
            <a:r>
              <a:rPr lang="en-US" sz="3200" b="1"/>
              <a:t>Projet : </a:t>
            </a:r>
            <a:r>
              <a:rPr lang="en-US" sz="3200" b="1" i="0" u="none" strike="noStrike" cap="none">
                <a:solidFill>
                  <a:srgbClr val="000000"/>
                </a:solidFill>
                <a:latin typeface="Arial"/>
                <a:ea typeface="Arial"/>
                <a:cs typeface="Arial"/>
                <a:sym typeface="Arial"/>
              </a:rPr>
              <a:t>intégrer une solution IA</a:t>
            </a:r>
            <a:endParaRPr sz="3200" b="1"/>
          </a:p>
          <a:p>
            <a:pPr marL="457200" marR="0" lvl="0" indent="0" algn="just" rtl="0">
              <a:lnSpc>
                <a:spcPct val="115000"/>
              </a:lnSpc>
              <a:spcBef>
                <a:spcPts val="800"/>
              </a:spcBef>
              <a:spcAft>
                <a:spcPts val="0"/>
              </a:spcAft>
              <a:buNone/>
            </a:pPr>
            <a:endParaRPr sz="3200" b="0" i="0" u="none" strike="noStrike" cap="none">
              <a:solidFill>
                <a:srgbClr val="000000"/>
              </a:solidFill>
              <a:latin typeface="Arial"/>
              <a:ea typeface="Arial"/>
              <a:cs typeface="Arial"/>
              <a:sym typeface="Arial"/>
            </a:endParaRPr>
          </a:p>
        </p:txBody>
      </p:sp>
      <p:pic>
        <p:nvPicPr>
          <p:cNvPr id="101" name="Google Shape;101;g32c6715fb5a_0_0" descr="Actia fait appel à l'intelligence artificielle pour gérer la pénurie de composants  électroniques"/>
          <p:cNvPicPr preferRelativeResize="0"/>
          <p:nvPr/>
        </p:nvPicPr>
        <p:blipFill rotWithShape="1">
          <a:blip r:embed="rId3">
            <a:alphaModFix/>
          </a:blip>
          <a:srcRect/>
          <a:stretch/>
        </p:blipFill>
        <p:spPr>
          <a:xfrm>
            <a:off x="303879" y="4083809"/>
            <a:ext cx="7049254" cy="5826198"/>
          </a:xfrm>
          <a:prstGeom prst="rect">
            <a:avLst/>
          </a:prstGeom>
          <a:noFill/>
          <a:ln>
            <a:noFill/>
          </a:ln>
          <a:effectLst>
            <a:outerShdw blurRad="292100" dist="139700" dir="2700000" algn="tl" rotWithShape="0">
              <a:srgbClr val="333333">
                <a:alpha val="64709"/>
              </a:srgbClr>
            </a:outerShdw>
          </a:effectLst>
        </p:spPr>
      </p:pic>
      <p:pic>
        <p:nvPicPr>
          <p:cNvPr id="102" name="Google Shape;102;g32c6715fb5a_0_0"/>
          <p:cNvPicPr preferRelativeResize="0"/>
          <p:nvPr/>
        </p:nvPicPr>
        <p:blipFill rotWithShape="1">
          <a:blip r:embed="rId4">
            <a:alphaModFix/>
          </a:blip>
          <a:srcRect/>
          <a:stretch/>
        </p:blipFill>
        <p:spPr>
          <a:xfrm>
            <a:off x="17064082" y="1"/>
            <a:ext cx="1223918" cy="1242646"/>
          </a:xfrm>
          <a:prstGeom prst="rect">
            <a:avLst/>
          </a:prstGeom>
          <a:noFill/>
          <a:ln>
            <a:noFill/>
          </a:ln>
        </p:spPr>
      </p:pic>
      <p:pic>
        <p:nvPicPr>
          <p:cNvPr id="103" name="Google Shape;103;g32c6715fb5a_0_0"/>
          <p:cNvPicPr preferRelativeResize="0"/>
          <p:nvPr/>
        </p:nvPicPr>
        <p:blipFill rotWithShape="1">
          <a:blip r:embed="rId4">
            <a:alphaModFix/>
          </a:blip>
          <a:srcRect/>
          <a:stretch/>
        </p:blipFill>
        <p:spPr>
          <a:xfrm rot="1075866">
            <a:off x="4701375" y="6564615"/>
            <a:ext cx="151036" cy="153219"/>
          </a:xfrm>
          <a:prstGeom prst="roundRect">
            <a:avLst>
              <a:gd name="adj" fmla="val 16667"/>
            </a:avLst>
          </a:prstGeom>
          <a:noFill/>
          <a:ln>
            <a:noFill/>
          </a:ln>
          <a:effectLst>
            <a:outerShdw blurRad="76200" dist="38100" dir="7800000" algn="tl" rotWithShape="0">
              <a:srgbClr val="000000">
                <a:alpha val="40000"/>
              </a:srgbClr>
            </a:outerShdw>
          </a:effectLst>
        </p:spPr>
      </p:pic>
      <p:pic>
        <p:nvPicPr>
          <p:cNvPr id="104" name="Google Shape;104;g32c6715fb5a_0_0"/>
          <p:cNvPicPr preferRelativeResize="0"/>
          <p:nvPr/>
        </p:nvPicPr>
        <p:blipFill rotWithShape="1">
          <a:blip r:embed="rId4">
            <a:alphaModFix/>
          </a:blip>
          <a:srcRect/>
          <a:stretch/>
        </p:blipFill>
        <p:spPr>
          <a:xfrm rot="528408">
            <a:off x="4286915" y="6296325"/>
            <a:ext cx="150879" cy="153296"/>
          </a:xfrm>
          <a:prstGeom prst="roundRect">
            <a:avLst>
              <a:gd name="adj" fmla="val 16667"/>
            </a:avLst>
          </a:prstGeom>
          <a:noFill/>
          <a:ln>
            <a:noFill/>
          </a:ln>
          <a:effectLst>
            <a:outerShdw blurRad="76200" dist="38100" dir="7800000" algn="tl" rotWithShape="0">
              <a:srgbClr val="000000">
                <a:alpha val="40000"/>
              </a:srgbClr>
            </a:outerShdw>
          </a:effectLst>
        </p:spPr>
      </p:pic>
      <p:pic>
        <p:nvPicPr>
          <p:cNvPr id="105" name="Google Shape;105;g32c6715fb5a_0_0"/>
          <p:cNvPicPr preferRelativeResize="0"/>
          <p:nvPr/>
        </p:nvPicPr>
        <p:blipFill rotWithShape="1">
          <a:blip r:embed="rId4">
            <a:alphaModFix/>
          </a:blip>
          <a:srcRect/>
          <a:stretch/>
        </p:blipFill>
        <p:spPr>
          <a:xfrm>
            <a:off x="5334481" y="5072551"/>
            <a:ext cx="968892" cy="61331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7B45"/>
        </a:solidFill>
        <a:effectLst/>
      </p:bgPr>
    </p:bg>
    <p:spTree>
      <p:nvGrpSpPr>
        <p:cNvPr id="1" name="Shape 109"/>
        <p:cNvGrpSpPr/>
        <p:nvPr/>
      </p:nvGrpSpPr>
      <p:grpSpPr>
        <a:xfrm>
          <a:off x="0" y="0"/>
          <a:ext cx="0" cy="0"/>
          <a:chOff x="0" y="0"/>
          <a:chExt cx="0" cy="0"/>
        </a:xfrm>
      </p:grpSpPr>
      <p:sp>
        <p:nvSpPr>
          <p:cNvPr id="110" name="Google Shape;110;p3"/>
          <p:cNvSpPr/>
          <p:nvPr/>
        </p:nvSpPr>
        <p:spPr>
          <a:xfrm flipH="1">
            <a:off x="12565386" y="2395165"/>
            <a:ext cx="6239214" cy="6863135"/>
          </a:xfrm>
          <a:custGeom>
            <a:avLst/>
            <a:gdLst/>
            <a:ahLst/>
            <a:cxnLst/>
            <a:rect l="l" t="t" r="r" b="b"/>
            <a:pathLst>
              <a:path w="6239214" h="6863135" extrusionOk="0">
                <a:moveTo>
                  <a:pt x="6239213" y="0"/>
                </a:moveTo>
                <a:lnTo>
                  <a:pt x="0" y="0"/>
                </a:lnTo>
                <a:lnTo>
                  <a:pt x="0" y="6863135"/>
                </a:lnTo>
                <a:lnTo>
                  <a:pt x="6239213" y="6863135"/>
                </a:lnTo>
                <a:lnTo>
                  <a:pt x="6239213"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1" name="Google Shape;111;p3"/>
          <p:cNvSpPr txBox="1"/>
          <p:nvPr/>
        </p:nvSpPr>
        <p:spPr>
          <a:xfrm>
            <a:off x="1317314" y="1524465"/>
            <a:ext cx="10024237" cy="127635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7725"/>
              <a:buFont typeface="Arial"/>
              <a:buNone/>
            </a:pPr>
            <a:r>
              <a:rPr lang="en-US" sz="7725" b="0" i="0" u="none" strike="noStrike" cap="none">
                <a:solidFill>
                  <a:srgbClr val="FFFFFF"/>
                </a:solidFill>
                <a:latin typeface="Arial"/>
                <a:ea typeface="Arial"/>
                <a:cs typeface="Arial"/>
                <a:sym typeface="Arial"/>
              </a:rPr>
              <a:t>Proposition de Valeur</a:t>
            </a:r>
            <a:endParaRPr sz="1400" b="0" i="0" u="none" strike="noStrike" cap="none">
              <a:solidFill>
                <a:srgbClr val="000000"/>
              </a:solidFill>
              <a:latin typeface="Arial"/>
              <a:ea typeface="Arial"/>
              <a:cs typeface="Arial"/>
              <a:sym typeface="Arial"/>
            </a:endParaRPr>
          </a:p>
        </p:txBody>
      </p:sp>
      <p:sp>
        <p:nvSpPr>
          <p:cNvPr id="112" name="Google Shape;112;p3"/>
          <p:cNvSpPr txBox="1"/>
          <p:nvPr/>
        </p:nvSpPr>
        <p:spPr>
          <a:xfrm>
            <a:off x="1317314" y="3314498"/>
            <a:ext cx="5226107" cy="81724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2400"/>
              <a:buFont typeface="Arial"/>
              <a:buNone/>
            </a:pPr>
            <a:r>
              <a:rPr lang="en-US" sz="2400" b="0" i="0" u="none" strike="noStrike" cap="none">
                <a:solidFill>
                  <a:srgbClr val="FFFFFF"/>
                </a:solidFill>
                <a:latin typeface="Arial"/>
                <a:ea typeface="Arial"/>
                <a:cs typeface="Arial"/>
                <a:sym typeface="Arial"/>
              </a:rPr>
              <a:t>Détection automatique des anomalies</a:t>
            </a:r>
            <a:endParaRPr sz="1400" b="0" i="0" u="none" strike="noStrike" cap="none">
              <a:solidFill>
                <a:srgbClr val="000000"/>
              </a:solidFill>
              <a:latin typeface="Arial"/>
              <a:ea typeface="Arial"/>
              <a:cs typeface="Arial"/>
              <a:sym typeface="Arial"/>
            </a:endParaRPr>
          </a:p>
        </p:txBody>
      </p:sp>
      <p:cxnSp>
        <p:nvCxnSpPr>
          <p:cNvPr id="113" name="Google Shape;113;p3"/>
          <p:cNvCxnSpPr/>
          <p:nvPr/>
        </p:nvCxnSpPr>
        <p:spPr>
          <a:xfrm rot="10800000">
            <a:off x="1317314" y="4346201"/>
            <a:ext cx="9358336" cy="0"/>
          </a:xfrm>
          <a:prstGeom prst="straightConnector1">
            <a:avLst/>
          </a:prstGeom>
          <a:noFill/>
          <a:ln w="9525" cap="rnd" cmpd="sng">
            <a:solidFill>
              <a:srgbClr val="FFFFFF"/>
            </a:solidFill>
            <a:prstDash val="solid"/>
            <a:round/>
            <a:headEnd type="none" w="sm" len="sm"/>
            <a:tailEnd type="none" w="sm" len="sm"/>
          </a:ln>
        </p:spPr>
      </p:cxnSp>
      <p:sp>
        <p:nvSpPr>
          <p:cNvPr id="114" name="Google Shape;114;p3"/>
          <p:cNvSpPr txBox="1"/>
          <p:nvPr/>
        </p:nvSpPr>
        <p:spPr>
          <a:xfrm>
            <a:off x="1317314" y="5286114"/>
            <a:ext cx="5226107" cy="42672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2400"/>
              <a:buFont typeface="Arial"/>
              <a:buNone/>
            </a:pPr>
            <a:r>
              <a:rPr lang="en-US" sz="2400" b="0" i="0" u="none" strike="noStrike" cap="none">
                <a:solidFill>
                  <a:srgbClr val="FFFFFF"/>
                </a:solidFill>
                <a:latin typeface="Arial"/>
                <a:ea typeface="Arial"/>
                <a:cs typeface="Arial"/>
                <a:sym typeface="Arial"/>
              </a:rPr>
              <a:t>Précision et rapidité </a:t>
            </a:r>
            <a:endParaRPr sz="1400" b="0" i="0" u="none" strike="noStrike" cap="none">
              <a:solidFill>
                <a:srgbClr val="000000"/>
              </a:solidFill>
              <a:latin typeface="Arial"/>
              <a:ea typeface="Arial"/>
              <a:cs typeface="Arial"/>
              <a:sym typeface="Arial"/>
            </a:endParaRPr>
          </a:p>
        </p:txBody>
      </p:sp>
      <p:sp>
        <p:nvSpPr>
          <p:cNvPr id="115" name="Google Shape;115;p3"/>
          <p:cNvSpPr txBox="1"/>
          <p:nvPr/>
        </p:nvSpPr>
        <p:spPr>
          <a:xfrm>
            <a:off x="1317314" y="6822095"/>
            <a:ext cx="5226107" cy="42672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Clr>
                <a:srgbClr val="000000"/>
              </a:buClr>
              <a:buSzPts val="2400"/>
              <a:buFont typeface="Arial"/>
              <a:buNone/>
            </a:pPr>
            <a:r>
              <a:rPr lang="en-US" sz="2400" b="0" i="0" u="none" strike="noStrike" cap="none">
                <a:solidFill>
                  <a:srgbClr val="FFFFFF"/>
                </a:solidFill>
                <a:latin typeface="Arial"/>
                <a:ea typeface="Arial"/>
                <a:cs typeface="Arial"/>
                <a:sym typeface="Arial"/>
              </a:rPr>
              <a:t>Évolutivité</a:t>
            </a:r>
            <a:endParaRPr sz="1400" b="0" i="0" u="none" strike="noStrike" cap="none">
              <a:solidFill>
                <a:srgbClr val="000000"/>
              </a:solidFill>
              <a:latin typeface="Arial"/>
              <a:ea typeface="Arial"/>
              <a:cs typeface="Arial"/>
              <a:sym typeface="Arial"/>
            </a:endParaRPr>
          </a:p>
        </p:txBody>
      </p:sp>
      <p:cxnSp>
        <p:nvCxnSpPr>
          <p:cNvPr id="116" name="Google Shape;116;p3"/>
          <p:cNvCxnSpPr/>
          <p:nvPr/>
        </p:nvCxnSpPr>
        <p:spPr>
          <a:xfrm rot="10800000">
            <a:off x="1317314" y="5927147"/>
            <a:ext cx="9358336" cy="0"/>
          </a:xfrm>
          <a:prstGeom prst="straightConnector1">
            <a:avLst/>
          </a:prstGeom>
          <a:noFill/>
          <a:ln w="9525" cap="rnd" cmpd="sng">
            <a:solidFill>
              <a:srgbClr val="FFFFFF"/>
            </a:solidFill>
            <a:prstDash val="solid"/>
            <a:round/>
            <a:headEnd type="none" w="sm" len="sm"/>
            <a:tailEnd type="none" w="sm" len="sm"/>
          </a:ln>
        </p:spPr>
      </p:cxnSp>
      <p:cxnSp>
        <p:nvCxnSpPr>
          <p:cNvPr id="117" name="Google Shape;117;p3"/>
          <p:cNvCxnSpPr/>
          <p:nvPr/>
        </p:nvCxnSpPr>
        <p:spPr>
          <a:xfrm rot="10800000">
            <a:off x="1317314" y="7463128"/>
            <a:ext cx="9358336" cy="0"/>
          </a:xfrm>
          <a:prstGeom prst="straightConnector1">
            <a:avLst/>
          </a:prstGeom>
          <a:noFill/>
          <a:ln w="9525" cap="rnd" cmpd="sng">
            <a:solidFill>
              <a:srgbClr val="FFFFFF"/>
            </a:solidFill>
            <a:prstDash val="solid"/>
            <a:round/>
            <a:headEnd type="none" w="sm" len="sm"/>
            <a:tailEnd type="none" w="sm" len="sm"/>
          </a:ln>
        </p:spPr>
      </p:cxnSp>
      <p:pic>
        <p:nvPicPr>
          <p:cNvPr id="118" name="Google Shape;118;p3"/>
          <p:cNvPicPr preferRelativeResize="0"/>
          <p:nvPr/>
        </p:nvPicPr>
        <p:blipFill rotWithShape="1">
          <a:blip r:embed="rId4">
            <a:alphaModFix/>
          </a:blip>
          <a:srcRect/>
          <a:stretch/>
        </p:blipFill>
        <p:spPr>
          <a:xfrm>
            <a:off x="17064082" y="1"/>
            <a:ext cx="1223918" cy="124264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7B45"/>
        </a:solidFill>
        <a:effectLst/>
      </p:bgPr>
    </p:bg>
    <p:spTree>
      <p:nvGrpSpPr>
        <p:cNvPr id="1" name="Shape 122"/>
        <p:cNvGrpSpPr/>
        <p:nvPr/>
      </p:nvGrpSpPr>
      <p:grpSpPr>
        <a:xfrm>
          <a:off x="0" y="0"/>
          <a:ext cx="0" cy="0"/>
          <a:chOff x="0" y="0"/>
          <a:chExt cx="0" cy="0"/>
        </a:xfrm>
      </p:grpSpPr>
      <p:pic>
        <p:nvPicPr>
          <p:cNvPr id="123" name="Google Shape;123;p20" descr="Contrôle de la qualité en 3D pour le montage d'appareils électroniques -  Production d'appareils et de composants | SICK"/>
          <p:cNvPicPr preferRelativeResize="0"/>
          <p:nvPr/>
        </p:nvPicPr>
        <p:blipFill rotWithShape="1">
          <a:blip r:embed="rId3">
            <a:alphaModFix/>
          </a:blip>
          <a:srcRect/>
          <a:stretch/>
        </p:blipFill>
        <p:spPr>
          <a:xfrm>
            <a:off x="11338560" y="0"/>
            <a:ext cx="6949440" cy="10286999"/>
          </a:xfrm>
          <a:prstGeom prst="rect">
            <a:avLst/>
          </a:prstGeom>
          <a:noFill/>
          <a:ln>
            <a:noFill/>
          </a:ln>
        </p:spPr>
      </p:pic>
      <p:sp>
        <p:nvSpPr>
          <p:cNvPr id="124" name="Google Shape;124;p20"/>
          <p:cNvSpPr txBox="1"/>
          <p:nvPr/>
        </p:nvSpPr>
        <p:spPr>
          <a:xfrm>
            <a:off x="426213" y="621324"/>
            <a:ext cx="9422100" cy="4874100"/>
          </a:xfrm>
          <a:prstGeom prst="rect">
            <a:avLst/>
          </a:prstGeom>
          <a:noFill/>
          <a:ln>
            <a:noFill/>
          </a:ln>
        </p:spPr>
        <p:txBody>
          <a:bodyPr spcFirstLastPara="1" wrap="square" lIns="91425" tIns="45700" rIns="91425" bIns="45700" anchor="t" anchorCtr="0">
            <a:spAutoFit/>
          </a:bodyPr>
          <a:lstStyle/>
          <a:p>
            <a:pPr marL="0" marR="0" lvl="0" indent="0" algn="l" rtl="0">
              <a:lnSpc>
                <a:spcPct val="200000"/>
              </a:lnSpc>
              <a:spcBef>
                <a:spcPts val="0"/>
              </a:spcBef>
              <a:spcAft>
                <a:spcPts val="0"/>
              </a:spcAft>
              <a:buNone/>
            </a:pPr>
            <a:r>
              <a:rPr lang="en-US" sz="4000" b="1" i="0" u="none" strike="noStrike" cap="none">
                <a:solidFill>
                  <a:schemeClr val="lt1"/>
                </a:solidFill>
                <a:latin typeface="Arial"/>
                <a:ea typeface="Arial"/>
                <a:cs typeface="Arial"/>
                <a:sym typeface="Arial"/>
              </a:rPr>
              <a:t>Objectifs du projet</a:t>
            </a:r>
            <a:endParaRPr sz="4000" b="0" i="0" u="none" strike="noStrike" cap="none">
              <a:solidFill>
                <a:schemeClr val="lt1"/>
              </a:solidFill>
              <a:latin typeface="Arial"/>
              <a:ea typeface="Arial"/>
              <a:cs typeface="Arial"/>
              <a:sym typeface="Arial"/>
            </a:endParaRPr>
          </a:p>
          <a:p>
            <a:pPr marL="457200" marR="0" lvl="0" indent="-431800" algn="l" rtl="0">
              <a:lnSpc>
                <a:spcPct val="150000"/>
              </a:lnSpc>
              <a:spcBef>
                <a:spcPts val="800"/>
              </a:spcBef>
              <a:spcAft>
                <a:spcPts val="0"/>
              </a:spcAft>
              <a:buClr>
                <a:srgbClr val="000000"/>
              </a:buClr>
              <a:buSzPts val="3200"/>
              <a:buFont typeface="Arial"/>
              <a:buChar char="●"/>
            </a:pPr>
            <a:r>
              <a:rPr lang="en-US" sz="3200" b="1" i="0" u="none" strike="noStrike" cap="none">
                <a:solidFill>
                  <a:srgbClr val="000000"/>
                </a:solidFill>
                <a:latin typeface="Arial"/>
                <a:ea typeface="Arial"/>
                <a:cs typeface="Arial"/>
                <a:sym typeface="Arial"/>
              </a:rPr>
              <a:t>Réduction défauts de fabrication </a:t>
            </a:r>
            <a:endParaRPr sz="3200" b="1"/>
          </a:p>
          <a:p>
            <a:pPr marL="457200" marR="0" lvl="0" indent="-431800" algn="l" rtl="0">
              <a:lnSpc>
                <a:spcPct val="150000"/>
              </a:lnSpc>
              <a:spcBef>
                <a:spcPts val="0"/>
              </a:spcBef>
              <a:spcAft>
                <a:spcPts val="0"/>
              </a:spcAft>
              <a:buClr>
                <a:srgbClr val="000000"/>
              </a:buClr>
              <a:buSzPts val="3200"/>
              <a:buFont typeface="Arial"/>
              <a:buChar char="●"/>
            </a:pPr>
            <a:r>
              <a:rPr lang="en-US" sz="3200" b="1" i="0" u="none" strike="noStrike" cap="none">
                <a:solidFill>
                  <a:srgbClr val="000000"/>
                </a:solidFill>
                <a:latin typeface="Arial"/>
                <a:ea typeface="Arial"/>
                <a:cs typeface="Arial"/>
                <a:sym typeface="Arial"/>
              </a:rPr>
              <a:t>Amélioration du contrôle qualité </a:t>
            </a:r>
            <a:endParaRPr sz="3200" b="0" i="0" u="none" strike="noStrike" cap="none">
              <a:solidFill>
                <a:srgbClr val="000000"/>
              </a:solidFill>
              <a:latin typeface="Arial"/>
              <a:ea typeface="Arial"/>
              <a:cs typeface="Arial"/>
              <a:sym typeface="Arial"/>
            </a:endParaRPr>
          </a:p>
          <a:p>
            <a:pPr marL="457200" marR="0" lvl="0" indent="-431800" algn="l" rtl="0">
              <a:lnSpc>
                <a:spcPct val="150000"/>
              </a:lnSpc>
              <a:spcBef>
                <a:spcPts val="0"/>
              </a:spcBef>
              <a:spcAft>
                <a:spcPts val="0"/>
              </a:spcAft>
              <a:buSzPts val="3200"/>
              <a:buChar char="●"/>
            </a:pPr>
            <a:r>
              <a:rPr lang="en-US" sz="3200" b="1" i="0" u="none" strike="noStrike" cap="none">
                <a:solidFill>
                  <a:srgbClr val="000000"/>
                </a:solidFill>
                <a:latin typeface="Arial"/>
                <a:ea typeface="Arial"/>
                <a:cs typeface="Arial"/>
                <a:sym typeface="Arial"/>
              </a:rPr>
              <a:t>Minimisation des impacts sociaux </a:t>
            </a:r>
            <a:r>
              <a:rPr lang="en-US" sz="3200" b="1"/>
              <a:t>A</a:t>
            </a:r>
            <a:r>
              <a:rPr lang="en-US" sz="3200" b="1" i="0" u="none" strike="noStrike" cap="none">
                <a:solidFill>
                  <a:srgbClr val="000000"/>
                </a:solidFill>
                <a:latin typeface="Arial"/>
                <a:ea typeface="Arial"/>
                <a:cs typeface="Arial"/>
                <a:sym typeface="Arial"/>
              </a:rPr>
              <a:t>ccompagnement des salariés.</a:t>
            </a:r>
            <a:endParaRPr sz="3200" b="0" i="0" u="none" strike="noStrike" cap="none">
              <a:solidFill>
                <a:srgbClr val="000000"/>
              </a:solidFill>
              <a:latin typeface="Arial"/>
              <a:ea typeface="Arial"/>
              <a:cs typeface="Arial"/>
              <a:sym typeface="Arial"/>
            </a:endParaRPr>
          </a:p>
          <a:p>
            <a:pPr marL="457200" marR="0" lvl="0" indent="-431800" algn="l" rtl="0">
              <a:lnSpc>
                <a:spcPct val="150000"/>
              </a:lnSpc>
              <a:spcBef>
                <a:spcPts val="0"/>
              </a:spcBef>
              <a:spcAft>
                <a:spcPts val="0"/>
              </a:spcAft>
              <a:buClr>
                <a:srgbClr val="000000"/>
              </a:buClr>
              <a:buSzPts val="3200"/>
              <a:buFont typeface="Arial"/>
              <a:buChar char="●"/>
            </a:pPr>
            <a:r>
              <a:rPr lang="en-US" sz="3200" b="1" i="0" u="none" strike="noStrike" cap="none">
                <a:solidFill>
                  <a:srgbClr val="000000"/>
                </a:solidFill>
                <a:latin typeface="Arial"/>
                <a:ea typeface="Arial"/>
                <a:cs typeface="Arial"/>
                <a:sym typeface="Arial"/>
              </a:rPr>
              <a:t>Mise en place rapide de solutions techniques </a:t>
            </a:r>
            <a:endParaRPr sz="3200" b="0" i="0" u="none" strike="noStrike" cap="none">
              <a:solidFill>
                <a:srgbClr val="000000"/>
              </a:solidFill>
              <a:latin typeface="Arial"/>
              <a:ea typeface="Arial"/>
              <a:cs typeface="Arial"/>
              <a:sym typeface="Arial"/>
            </a:endParaRPr>
          </a:p>
        </p:txBody>
      </p:sp>
      <p:pic>
        <p:nvPicPr>
          <p:cNvPr id="125" name="Google Shape;125;p20"/>
          <p:cNvPicPr preferRelativeResize="0"/>
          <p:nvPr/>
        </p:nvPicPr>
        <p:blipFill rotWithShape="1">
          <a:blip r:embed="rId4">
            <a:alphaModFix/>
          </a:blip>
          <a:srcRect/>
          <a:stretch/>
        </p:blipFill>
        <p:spPr>
          <a:xfrm>
            <a:off x="5892565" y="6308398"/>
            <a:ext cx="5185276" cy="3783075"/>
          </a:xfrm>
          <a:prstGeom prst="rect">
            <a:avLst/>
          </a:prstGeom>
          <a:noFill/>
          <a:ln>
            <a:noFill/>
          </a:ln>
          <a:effectLst>
            <a:outerShdw blurRad="292100" dist="139700" dir="2700000" algn="tl" rotWithShape="0">
              <a:srgbClr val="333333">
                <a:alpha val="64705"/>
              </a:srgbClr>
            </a:outerShdw>
          </a:effectLst>
        </p:spPr>
      </p:pic>
      <p:pic>
        <p:nvPicPr>
          <p:cNvPr id="126" name="Google Shape;126;p20"/>
          <p:cNvPicPr preferRelativeResize="0"/>
          <p:nvPr/>
        </p:nvPicPr>
        <p:blipFill rotWithShape="1">
          <a:blip r:embed="rId5">
            <a:alphaModFix/>
          </a:blip>
          <a:srcRect/>
          <a:stretch/>
        </p:blipFill>
        <p:spPr>
          <a:xfrm>
            <a:off x="17064082" y="1"/>
            <a:ext cx="1223918" cy="1242646"/>
          </a:xfrm>
          <a:prstGeom prst="rect">
            <a:avLst/>
          </a:prstGeom>
          <a:noFill/>
          <a:ln>
            <a:noFill/>
          </a:ln>
        </p:spPr>
      </p:pic>
      <p:pic>
        <p:nvPicPr>
          <p:cNvPr id="127" name="Google Shape;127;p20" descr="Automated Quality Inspection with Computer Vision – Amazon Lookout for  Vision – Amazon Web Services"/>
          <p:cNvPicPr preferRelativeResize="0"/>
          <p:nvPr/>
        </p:nvPicPr>
        <p:blipFill rotWithShape="1">
          <a:blip r:embed="rId6">
            <a:alphaModFix/>
          </a:blip>
          <a:srcRect/>
          <a:stretch/>
        </p:blipFill>
        <p:spPr>
          <a:xfrm>
            <a:off x="121413" y="6233248"/>
            <a:ext cx="5510433" cy="3858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4"/>
          <p:cNvSpPr/>
          <p:nvPr/>
        </p:nvSpPr>
        <p:spPr>
          <a:xfrm>
            <a:off x="0" y="0"/>
            <a:ext cx="18288000" cy="2118359"/>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4"/>
          <p:cNvSpPr txBox="1"/>
          <p:nvPr/>
        </p:nvSpPr>
        <p:spPr>
          <a:xfrm>
            <a:off x="868207" y="57498"/>
            <a:ext cx="11584659" cy="1659942"/>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800"/>
              </a:spcAft>
              <a:buNone/>
            </a:pPr>
            <a:r>
              <a:rPr lang="en-US" sz="8800" b="1" i="0" u="none" strike="noStrike" cap="none">
                <a:solidFill>
                  <a:schemeClr val="lt1"/>
                </a:solidFill>
                <a:latin typeface="Arial"/>
                <a:ea typeface="Arial"/>
                <a:cs typeface="Arial"/>
                <a:sym typeface="Arial"/>
              </a:rPr>
              <a:t>Périmètre du projet</a:t>
            </a:r>
            <a:endParaRPr sz="8800" b="0" i="0" u="none" strike="noStrike" cap="none">
              <a:solidFill>
                <a:schemeClr val="lt1"/>
              </a:solidFill>
              <a:latin typeface="Arial"/>
              <a:ea typeface="Arial"/>
              <a:cs typeface="Arial"/>
              <a:sym typeface="Arial"/>
            </a:endParaRPr>
          </a:p>
        </p:txBody>
      </p:sp>
      <p:sp>
        <p:nvSpPr>
          <p:cNvPr id="134" name="Google Shape;134;p4"/>
          <p:cNvSpPr txBox="1"/>
          <p:nvPr/>
        </p:nvSpPr>
        <p:spPr>
          <a:xfrm>
            <a:off x="591075" y="2411452"/>
            <a:ext cx="17117700" cy="2386800"/>
          </a:xfrm>
          <a:prstGeom prst="rect">
            <a:avLst/>
          </a:prstGeom>
          <a:noFill/>
          <a:ln>
            <a:noFill/>
          </a:ln>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3200" b="1" i="0" u="none" strike="noStrike" cap="none">
                <a:solidFill>
                  <a:srgbClr val="000000"/>
                </a:solidFill>
                <a:latin typeface="Arial"/>
                <a:ea typeface="Arial"/>
                <a:cs typeface="Arial"/>
                <a:sym typeface="Arial"/>
              </a:rPr>
              <a:t>Le projet couvrira l’ensemble de la chaîne de production, en mettant un accent particulier sur les étapes critiques où les défauts sont les plus fréquents. Il intégrera également un programme de formation et d’accompagnement des salariés.</a:t>
            </a:r>
            <a:endParaRPr/>
          </a:p>
          <a:p>
            <a:pPr marL="0" marR="0" lvl="0" indent="0" algn="l" rtl="0">
              <a:lnSpc>
                <a:spcPct val="115000"/>
              </a:lnSpc>
              <a:spcBef>
                <a:spcPts val="800"/>
              </a:spcBef>
              <a:spcAft>
                <a:spcPts val="0"/>
              </a:spcAft>
              <a:buNone/>
            </a:pPr>
            <a:r>
              <a:rPr lang="en-US" sz="3200" b="1" i="0" u="none" strike="noStrike" cap="none">
                <a:solidFill>
                  <a:srgbClr val="000000"/>
                </a:solidFill>
                <a:latin typeface="Arial"/>
                <a:ea typeface="Arial"/>
                <a:cs typeface="Arial"/>
                <a:sym typeface="Arial"/>
              </a:rPr>
              <a:t>Solutions technologiques rapides à mettre en place</a:t>
            </a:r>
            <a:endParaRPr sz="3200" b="0" i="0" u="none" strike="noStrike" cap="none">
              <a:solidFill>
                <a:srgbClr val="000000"/>
              </a:solidFill>
              <a:latin typeface="Arial"/>
              <a:ea typeface="Arial"/>
              <a:cs typeface="Arial"/>
              <a:sym typeface="Arial"/>
            </a:endParaRPr>
          </a:p>
        </p:txBody>
      </p:sp>
      <p:pic>
        <p:nvPicPr>
          <p:cNvPr id="135" name="Google Shape;135;p4"/>
          <p:cNvPicPr preferRelativeResize="0"/>
          <p:nvPr/>
        </p:nvPicPr>
        <p:blipFill rotWithShape="1">
          <a:blip r:embed="rId3">
            <a:alphaModFix/>
          </a:blip>
          <a:srcRect/>
          <a:stretch/>
        </p:blipFill>
        <p:spPr>
          <a:xfrm>
            <a:off x="591085" y="5736372"/>
            <a:ext cx="6865102" cy="4087566"/>
          </a:xfrm>
          <a:prstGeom prst="rect">
            <a:avLst/>
          </a:prstGeom>
          <a:noFill/>
          <a:ln>
            <a:noFill/>
          </a:ln>
          <a:effectLst>
            <a:outerShdw blurRad="292100" dist="139700" dir="2700000" algn="tl" rotWithShape="0">
              <a:srgbClr val="333333">
                <a:alpha val="64705"/>
              </a:srgbClr>
            </a:outerShdw>
          </a:effectLst>
        </p:spPr>
      </p:pic>
      <p:pic>
        <p:nvPicPr>
          <p:cNvPr id="136" name="Google Shape;136;p4"/>
          <p:cNvPicPr preferRelativeResize="0"/>
          <p:nvPr/>
        </p:nvPicPr>
        <p:blipFill rotWithShape="1">
          <a:blip r:embed="rId4">
            <a:alphaModFix/>
          </a:blip>
          <a:srcRect/>
          <a:stretch/>
        </p:blipFill>
        <p:spPr>
          <a:xfrm>
            <a:off x="8335107" y="5736372"/>
            <a:ext cx="9361808" cy="4087566"/>
          </a:xfrm>
          <a:prstGeom prst="rect">
            <a:avLst/>
          </a:prstGeom>
          <a:noFill/>
          <a:ln>
            <a:noFill/>
          </a:ln>
        </p:spPr>
      </p:pic>
      <p:pic>
        <p:nvPicPr>
          <p:cNvPr id="137" name="Google Shape;137;p4"/>
          <p:cNvPicPr preferRelativeResize="0"/>
          <p:nvPr/>
        </p:nvPicPr>
        <p:blipFill rotWithShape="1">
          <a:blip r:embed="rId5">
            <a:alphaModFix/>
          </a:blip>
          <a:srcRect/>
          <a:stretch/>
        </p:blipFill>
        <p:spPr>
          <a:xfrm>
            <a:off x="17064082" y="1"/>
            <a:ext cx="1223918" cy="124264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1"/>
          <p:cNvSpPr/>
          <p:nvPr/>
        </p:nvSpPr>
        <p:spPr>
          <a:xfrm>
            <a:off x="0" y="0"/>
            <a:ext cx="18288000" cy="2118359"/>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21"/>
          <p:cNvSpPr txBox="1"/>
          <p:nvPr/>
        </p:nvSpPr>
        <p:spPr>
          <a:xfrm>
            <a:off x="703734" y="583788"/>
            <a:ext cx="16880531" cy="1058238"/>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800"/>
              </a:spcAft>
              <a:buNone/>
            </a:pPr>
            <a:r>
              <a:rPr lang="en-US" sz="5400" b="1" i="0" u="none" strike="noStrike" cap="none">
                <a:solidFill>
                  <a:schemeClr val="lt1"/>
                </a:solidFill>
                <a:latin typeface="Arial"/>
                <a:ea typeface="Arial"/>
                <a:cs typeface="Arial"/>
                <a:sym typeface="Arial"/>
              </a:rPr>
              <a:t>Solutions technologiques rapides à mettre en place</a:t>
            </a:r>
            <a:endParaRPr/>
          </a:p>
        </p:txBody>
      </p:sp>
      <p:sp>
        <p:nvSpPr>
          <p:cNvPr id="144" name="Google Shape;144;p21"/>
          <p:cNvSpPr txBox="1"/>
          <p:nvPr/>
        </p:nvSpPr>
        <p:spPr>
          <a:xfrm>
            <a:off x="201571" y="2280876"/>
            <a:ext cx="11207262" cy="1965795"/>
          </a:xfrm>
          <a:prstGeom prst="rect">
            <a:avLst/>
          </a:prstGeom>
          <a:solidFill>
            <a:srgbClr val="FDE9D8"/>
          </a:solidFill>
          <a:ln>
            <a:noFill/>
          </a:ln>
          <a:effectLst>
            <a:outerShdw blurRad="40000" dist="20000" dir="5400000" rotWithShape="0">
              <a:srgbClr val="000000">
                <a:alpha val="37647"/>
              </a:srgbClr>
            </a:outerShdw>
          </a:effectLst>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1800" b="1" i="0" u="none" strike="noStrike" cap="none">
                <a:solidFill>
                  <a:srgbClr val="C00000"/>
                </a:solidFill>
                <a:latin typeface="Arial"/>
                <a:ea typeface="Arial"/>
                <a:cs typeface="Arial"/>
                <a:sym typeface="Arial"/>
              </a:rPr>
              <a:t>Inspection et détection des défauts en temps réel:</a:t>
            </a:r>
            <a:endParaRPr sz="1800" b="1" i="0" u="none" strike="noStrike" cap="none">
              <a:solidFill>
                <a:srgbClr val="C00000"/>
              </a:solidFill>
              <a:latin typeface="Arial"/>
              <a:ea typeface="Arial"/>
              <a:cs typeface="Arial"/>
              <a:sym typeface="Arial"/>
            </a:endParaRPr>
          </a:p>
          <a:p>
            <a:pPr marL="0" marR="0" lvl="1" indent="-63500"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Solution : Utilisation de la vision par ordinateur et de l’IA pour automatiser le contrôle qualité.</a:t>
            </a:r>
            <a:endParaRPr/>
          </a:p>
          <a:p>
            <a:pPr marL="0" marR="0" lvl="1" indent="-63500"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Technologies recommandées : AWS Lookout for Vision, Google AutoML Vision, IBM Watson Visual Recognition.</a:t>
            </a:r>
            <a:endParaRPr/>
          </a:p>
          <a:p>
            <a:pPr marL="0" marR="0" lvl="1" indent="-63500"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Avantage : Déploiement rapide (quelques semaines) avec apprentissage supervisé.</a:t>
            </a:r>
            <a:endParaRPr/>
          </a:p>
        </p:txBody>
      </p:sp>
      <p:sp>
        <p:nvSpPr>
          <p:cNvPr id="145" name="Google Shape;145;p21"/>
          <p:cNvSpPr txBox="1"/>
          <p:nvPr/>
        </p:nvSpPr>
        <p:spPr>
          <a:xfrm>
            <a:off x="201571" y="4378298"/>
            <a:ext cx="11207262" cy="2334101"/>
          </a:xfrm>
          <a:prstGeom prst="rect">
            <a:avLst/>
          </a:prstGeom>
          <a:solidFill>
            <a:srgbClr val="FDE9D8"/>
          </a:solidFill>
          <a:ln>
            <a:noFill/>
          </a:ln>
          <a:effectLst>
            <a:outerShdw blurRad="40000" dist="20000" dir="5400000" rotWithShape="0">
              <a:srgbClr val="000000">
                <a:alpha val="37647"/>
              </a:srgbClr>
            </a:outerShdw>
          </a:effectLst>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1800" b="1" i="0" u="none" strike="noStrike" cap="none">
                <a:solidFill>
                  <a:srgbClr val="C00000"/>
                </a:solidFill>
                <a:latin typeface="Arial"/>
                <a:ea typeface="Arial"/>
                <a:cs typeface="Arial"/>
                <a:sym typeface="Arial"/>
              </a:rPr>
              <a:t>Maintenance prédictive pour éviter les défauts</a:t>
            </a:r>
            <a:endParaRPr/>
          </a:p>
          <a:p>
            <a:pPr marL="0" marR="0" lvl="0" indent="0" algn="l" rtl="0">
              <a:lnSpc>
                <a:spcPct val="100000"/>
              </a:lnSpc>
              <a:spcBef>
                <a:spcPts val="800"/>
              </a:spcBef>
              <a:spcAft>
                <a:spcPts val="0"/>
              </a:spcAft>
              <a:buNone/>
            </a:pPr>
            <a:r>
              <a:rPr lang="en-US" sz="1800" b="1" i="0" u="none" strike="noStrike" cap="none">
                <a:solidFill>
                  <a:schemeClr val="dk1"/>
                </a:solidFill>
                <a:latin typeface="Arial"/>
                <a:ea typeface="Arial"/>
                <a:cs typeface="Arial"/>
                <a:sym typeface="Arial"/>
              </a:rPr>
              <a:t>Solution : Capteurs IoT(Caméras 3D et Scanners 3D pour la détection des défauts Modèles recommandés :Basler blaze 3D Camera, SICK Ranger3, Cognex 3D-A1000, FARO Cobalt Array 3D Imager,ZEISS Comet LƎD 2,Hexagon Absolute Scanner AS1) et algorithmes de Machine Learning pour anticiper les pannes.</a:t>
            </a:r>
            <a:endParaRPr/>
          </a:p>
          <a:p>
            <a:pPr marL="0" marR="0" lvl="1" indent="-63500" algn="l" rtl="0">
              <a:lnSpc>
                <a:spcPct val="115000"/>
              </a:lnSpc>
              <a:spcBef>
                <a:spcPts val="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Technologies recommandées : Microsoft Azure IoT, SAP Predictive Maintenance.</a:t>
            </a:r>
            <a:endParaRPr/>
          </a:p>
          <a:p>
            <a:pPr marL="0" marR="0" lvl="1" indent="-63500"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Avantage : Réduction des coûts de maintenance et prévention des défauts.</a:t>
            </a:r>
            <a:endParaRPr/>
          </a:p>
        </p:txBody>
      </p:sp>
      <p:sp>
        <p:nvSpPr>
          <p:cNvPr id="146" name="Google Shape;146;p21"/>
          <p:cNvSpPr txBox="1"/>
          <p:nvPr/>
        </p:nvSpPr>
        <p:spPr>
          <a:xfrm>
            <a:off x="201571" y="6817971"/>
            <a:ext cx="11207262" cy="1647246"/>
          </a:xfrm>
          <a:prstGeom prst="rect">
            <a:avLst/>
          </a:prstGeom>
          <a:solidFill>
            <a:srgbClr val="FDE9D8"/>
          </a:solidFill>
          <a:ln>
            <a:noFill/>
          </a:ln>
          <a:effectLst>
            <a:outerShdw blurRad="40000" dist="20000" dir="5400000" rotWithShape="0">
              <a:srgbClr val="000000">
                <a:alpha val="37647"/>
              </a:srgbClr>
            </a:outerShdw>
          </a:effectLst>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1800" b="1" i="0" u="none" strike="noStrike" cap="none">
                <a:solidFill>
                  <a:srgbClr val="C00000"/>
                </a:solidFill>
                <a:latin typeface="Arial"/>
                <a:ea typeface="Arial"/>
                <a:cs typeface="Arial"/>
                <a:sym typeface="Arial"/>
              </a:rPr>
              <a:t>Automatisation et optimisation des processus de production</a:t>
            </a:r>
            <a:endParaRPr/>
          </a:p>
          <a:p>
            <a:pPr marL="93663" marR="0" lvl="1" indent="-63500"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Solution : RPA (Robotic Process Automation) et IA pour améliorer l’efficacité.</a:t>
            </a:r>
            <a:endParaRPr/>
          </a:p>
          <a:p>
            <a:pPr marL="93663" marR="0" lvl="1" indent="-63500"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Technologies recommandées : UiPath, Automation Anywhere, Blue Prism.</a:t>
            </a:r>
            <a:endParaRPr/>
          </a:p>
          <a:p>
            <a:pPr marL="93663" marR="0" lvl="1" indent="-63500"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Avantage : Facile à déployer avec impact immédiat.</a:t>
            </a:r>
            <a:endParaRPr/>
          </a:p>
        </p:txBody>
      </p:sp>
      <p:sp>
        <p:nvSpPr>
          <p:cNvPr id="147" name="Google Shape;147;p21"/>
          <p:cNvSpPr txBox="1"/>
          <p:nvPr/>
        </p:nvSpPr>
        <p:spPr>
          <a:xfrm>
            <a:off x="201968" y="8510300"/>
            <a:ext cx="11206865" cy="1647246"/>
          </a:xfrm>
          <a:prstGeom prst="rect">
            <a:avLst/>
          </a:prstGeom>
          <a:solidFill>
            <a:srgbClr val="FDE9D8"/>
          </a:solidFill>
          <a:ln>
            <a:noFill/>
          </a:ln>
          <a:effectLst>
            <a:outerShdw blurRad="40000" dist="20000" dir="5400000" rotWithShape="0">
              <a:srgbClr val="000000">
                <a:alpha val="37647"/>
              </a:srgbClr>
            </a:outerShdw>
          </a:effectLst>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1800" b="1" i="0" u="none" strike="noStrike" cap="none">
                <a:solidFill>
                  <a:srgbClr val="C00000"/>
                </a:solidFill>
                <a:latin typeface="Arial"/>
                <a:ea typeface="Arial"/>
                <a:cs typeface="Arial"/>
                <a:sym typeface="Arial"/>
              </a:rPr>
              <a:t>Formation et accompagnement des employés</a:t>
            </a:r>
            <a:endParaRPr/>
          </a:p>
          <a:p>
            <a:pPr marL="93663" marR="0" lvl="1" indent="-93663"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Solution : Plateformes d’e-learning et simulations en réalité augmentée.</a:t>
            </a:r>
            <a:endParaRPr/>
          </a:p>
          <a:p>
            <a:pPr marL="93663" marR="0" lvl="1" indent="-93663"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Technologies recommandées : Coursera, Udemy, PTC Vuforia.</a:t>
            </a:r>
            <a:endParaRPr/>
          </a:p>
          <a:p>
            <a:pPr marL="93663" marR="0" lvl="1" indent="-93663" algn="l" rtl="0">
              <a:lnSpc>
                <a:spcPct val="115000"/>
              </a:lnSpc>
              <a:spcBef>
                <a:spcPts val="800"/>
              </a:spcBef>
              <a:spcAft>
                <a:spcPts val="0"/>
              </a:spcAft>
              <a:buClr>
                <a:srgbClr val="000000"/>
              </a:buClr>
              <a:buSzPts val="1000"/>
              <a:buFont typeface="Courier New"/>
              <a:buChar char="o"/>
            </a:pPr>
            <a:r>
              <a:rPr lang="en-US" sz="1800" b="1" i="0" u="none" strike="noStrike" cap="none">
                <a:solidFill>
                  <a:schemeClr val="dk1"/>
                </a:solidFill>
                <a:latin typeface="Arial"/>
                <a:ea typeface="Arial"/>
                <a:cs typeface="Arial"/>
                <a:sym typeface="Arial"/>
              </a:rPr>
              <a:t>Avantage : Adoption progressive et réduction des résistances au changement.</a:t>
            </a:r>
            <a:endParaRPr/>
          </a:p>
        </p:txBody>
      </p:sp>
      <p:pic>
        <p:nvPicPr>
          <p:cNvPr id="148" name="Google Shape;148;p21"/>
          <p:cNvPicPr preferRelativeResize="0"/>
          <p:nvPr/>
        </p:nvPicPr>
        <p:blipFill rotWithShape="1">
          <a:blip r:embed="rId3">
            <a:alphaModFix/>
          </a:blip>
          <a:srcRect/>
          <a:stretch/>
        </p:blipFill>
        <p:spPr>
          <a:xfrm>
            <a:off x="11887199" y="2405285"/>
            <a:ext cx="5486401" cy="3245238"/>
          </a:xfrm>
          <a:prstGeom prst="rect">
            <a:avLst/>
          </a:prstGeom>
          <a:noFill/>
          <a:ln>
            <a:noFill/>
          </a:ln>
          <a:effectLst>
            <a:outerShdw blurRad="292100" dist="139700" dir="2700000" algn="tl" rotWithShape="0">
              <a:srgbClr val="333333">
                <a:alpha val="64705"/>
              </a:srgbClr>
            </a:outerShdw>
          </a:effectLst>
        </p:spPr>
      </p:pic>
      <p:pic>
        <p:nvPicPr>
          <p:cNvPr id="149" name="Google Shape;149;p21"/>
          <p:cNvPicPr preferRelativeResize="0"/>
          <p:nvPr/>
        </p:nvPicPr>
        <p:blipFill rotWithShape="1">
          <a:blip r:embed="rId4">
            <a:alphaModFix/>
          </a:blip>
          <a:srcRect/>
          <a:stretch/>
        </p:blipFill>
        <p:spPr>
          <a:xfrm>
            <a:off x="11887199" y="5919265"/>
            <a:ext cx="5494860" cy="3924900"/>
          </a:xfrm>
          <a:prstGeom prst="rect">
            <a:avLst/>
          </a:prstGeom>
          <a:noFill/>
          <a:ln>
            <a:noFill/>
          </a:ln>
          <a:effectLst>
            <a:outerShdw blurRad="292100" dist="139700" dir="2700000" algn="tl" rotWithShape="0">
              <a:srgbClr val="333333">
                <a:alpha val="64705"/>
              </a:srgbClr>
            </a:outerShdw>
          </a:effectLst>
        </p:spPr>
      </p:pic>
      <p:pic>
        <p:nvPicPr>
          <p:cNvPr id="150" name="Google Shape;150;p21"/>
          <p:cNvPicPr preferRelativeResize="0"/>
          <p:nvPr/>
        </p:nvPicPr>
        <p:blipFill rotWithShape="1">
          <a:blip r:embed="rId5">
            <a:alphaModFix/>
          </a:blip>
          <a:srcRect/>
          <a:stretch/>
        </p:blipFill>
        <p:spPr>
          <a:xfrm>
            <a:off x="17064082" y="1"/>
            <a:ext cx="1223918" cy="124264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32c6715fb5a_0_11"/>
          <p:cNvSpPr/>
          <p:nvPr/>
        </p:nvSpPr>
        <p:spPr>
          <a:xfrm>
            <a:off x="0" y="0"/>
            <a:ext cx="18288000" cy="2118300"/>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g32c6715fb5a_0_11"/>
          <p:cNvSpPr txBox="1"/>
          <p:nvPr/>
        </p:nvSpPr>
        <p:spPr>
          <a:xfrm>
            <a:off x="703734" y="583788"/>
            <a:ext cx="16880400" cy="83130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800"/>
              </a:spcAft>
              <a:buNone/>
            </a:pPr>
            <a:r>
              <a:rPr lang="en-US" sz="5400" b="1" i="0" u="none" strike="noStrike" cap="none">
                <a:solidFill>
                  <a:schemeClr val="lt1"/>
                </a:solidFill>
                <a:latin typeface="Arial"/>
                <a:ea typeface="Arial"/>
                <a:cs typeface="Arial"/>
                <a:sym typeface="Arial"/>
              </a:rPr>
              <a:t>Solutions technologiques rapides à mettre en place</a:t>
            </a:r>
            <a:endParaRPr/>
          </a:p>
        </p:txBody>
      </p:sp>
      <p:sp>
        <p:nvSpPr>
          <p:cNvPr id="157" name="Google Shape;157;g32c6715fb5a_0_11"/>
          <p:cNvSpPr txBox="1"/>
          <p:nvPr/>
        </p:nvSpPr>
        <p:spPr>
          <a:xfrm>
            <a:off x="201575" y="2280875"/>
            <a:ext cx="11207400" cy="1677855"/>
          </a:xfrm>
          <a:prstGeom prst="rect">
            <a:avLst/>
          </a:prstGeom>
          <a:solidFill>
            <a:srgbClr val="FDE9D8"/>
          </a:solidFill>
          <a:ln>
            <a:noFill/>
          </a:ln>
          <a:effectLst>
            <a:outerShdw blurRad="40000" dist="20000" dir="5400000" rotWithShape="0">
              <a:srgbClr val="000000">
                <a:alpha val="37650"/>
              </a:srgbClr>
            </a:outerShdw>
          </a:effectLst>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2000" b="1" i="0" u="none" strike="noStrike" cap="none">
                <a:solidFill>
                  <a:srgbClr val="C00000"/>
                </a:solidFill>
                <a:latin typeface="Arial"/>
                <a:ea typeface="Arial"/>
                <a:cs typeface="Arial"/>
                <a:sym typeface="Arial"/>
              </a:rPr>
              <a:t>Inspection et détection des défauts en temps réel:</a:t>
            </a:r>
            <a:endParaRPr sz="2000" b="1" i="0" u="none" strike="noStrike" cap="none">
              <a:solidFill>
                <a:srgbClr val="C00000"/>
              </a:solidFill>
              <a:latin typeface="Arial"/>
              <a:ea typeface="Arial"/>
              <a:cs typeface="Arial"/>
              <a:sym typeface="Arial"/>
            </a:endParaRPr>
          </a:p>
          <a:p>
            <a:pPr marL="0" marR="0" lvl="0" indent="0" algn="l" rtl="0">
              <a:lnSpc>
                <a:spcPct val="115000"/>
              </a:lnSpc>
              <a:spcBef>
                <a:spcPts val="800"/>
              </a:spcBef>
              <a:spcAft>
                <a:spcPts val="0"/>
              </a:spcAft>
              <a:buNone/>
            </a:pPr>
            <a:r>
              <a:rPr lang="en-US" sz="2000" b="1" i="0" u="none" strike="noStrike" cap="none">
                <a:solidFill>
                  <a:schemeClr val="dk1"/>
                </a:solidFill>
                <a:latin typeface="Arial"/>
                <a:ea typeface="Arial"/>
                <a:cs typeface="Arial"/>
                <a:sym typeface="Arial"/>
              </a:rPr>
              <a:t>Technologies recommandées : AWS Lookout for Vision, Google AutoML Vision, IBM Watson Visual Recognition.</a:t>
            </a:r>
            <a:endParaRPr sz="1600"/>
          </a:p>
          <a:p>
            <a:pPr marL="0" marR="0" lvl="0" indent="0" algn="l" rtl="0">
              <a:lnSpc>
                <a:spcPct val="115000"/>
              </a:lnSpc>
              <a:spcBef>
                <a:spcPts val="800"/>
              </a:spcBef>
              <a:spcAft>
                <a:spcPts val="0"/>
              </a:spcAft>
              <a:buNone/>
            </a:pPr>
            <a:endParaRPr sz="1600"/>
          </a:p>
        </p:txBody>
      </p:sp>
      <p:sp>
        <p:nvSpPr>
          <p:cNvPr id="158" name="Google Shape;158;g32c6715fb5a_0_11"/>
          <p:cNvSpPr txBox="1"/>
          <p:nvPr/>
        </p:nvSpPr>
        <p:spPr>
          <a:xfrm>
            <a:off x="201571" y="4378298"/>
            <a:ext cx="11207400" cy="1995891"/>
          </a:xfrm>
          <a:prstGeom prst="rect">
            <a:avLst/>
          </a:prstGeom>
          <a:solidFill>
            <a:srgbClr val="FDE9D8"/>
          </a:solidFill>
          <a:ln>
            <a:noFill/>
          </a:ln>
          <a:effectLst>
            <a:outerShdw blurRad="40000" dist="20000" dir="5400000" rotWithShape="0">
              <a:srgbClr val="000000">
                <a:alpha val="37650"/>
              </a:srgbClr>
            </a:outerShdw>
          </a:effectLst>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2000" b="1" i="0" u="none" strike="noStrike" cap="none">
                <a:solidFill>
                  <a:srgbClr val="C00000"/>
                </a:solidFill>
                <a:latin typeface="Arial"/>
                <a:ea typeface="Arial"/>
                <a:cs typeface="Arial"/>
                <a:sym typeface="Arial"/>
              </a:rPr>
              <a:t>Maintenance prédictive pour éviter les défauts</a:t>
            </a:r>
            <a:endParaRPr sz="1600"/>
          </a:p>
          <a:p>
            <a:pPr marL="0" marR="0" lvl="0" indent="0" algn="l" rtl="0">
              <a:lnSpc>
                <a:spcPct val="100000"/>
              </a:lnSpc>
              <a:spcBef>
                <a:spcPts val="800"/>
              </a:spcBef>
              <a:spcAft>
                <a:spcPts val="0"/>
              </a:spcAft>
              <a:buNone/>
            </a:pPr>
            <a:r>
              <a:rPr lang="en-US" sz="2000" b="1">
                <a:solidFill>
                  <a:schemeClr val="dk1"/>
                </a:solidFill>
              </a:rPr>
              <a:t>Capteurs IoT r</a:t>
            </a:r>
            <a:r>
              <a:rPr lang="en-US" sz="2000" b="1" i="0" u="none" strike="noStrike" cap="none">
                <a:solidFill>
                  <a:schemeClr val="dk1"/>
                </a:solidFill>
                <a:latin typeface="Arial"/>
                <a:ea typeface="Arial"/>
                <a:cs typeface="Arial"/>
                <a:sym typeface="Arial"/>
              </a:rPr>
              <a:t>ecommandés : Basler blaze 3D Camera, SICK Ranger3, Cognex 3D-A1000, FARO Cobalt Array 3D Imager,ZEISS Comet LƎD 2,Hexagon Absolute Scanner AS1</a:t>
            </a:r>
            <a:endParaRPr sz="2000" b="1">
              <a:solidFill>
                <a:schemeClr val="dk1"/>
              </a:solidFill>
            </a:endParaRPr>
          </a:p>
          <a:p>
            <a:pPr marL="0" marR="0" lvl="0" indent="0" algn="l" rtl="0">
              <a:lnSpc>
                <a:spcPct val="100000"/>
              </a:lnSpc>
              <a:spcBef>
                <a:spcPts val="800"/>
              </a:spcBef>
              <a:spcAft>
                <a:spcPts val="0"/>
              </a:spcAft>
              <a:buNone/>
            </a:pPr>
            <a:r>
              <a:rPr lang="en-US" sz="2000" b="1" i="0" u="none" strike="noStrike" cap="none">
                <a:solidFill>
                  <a:schemeClr val="dk1"/>
                </a:solidFill>
                <a:latin typeface="Arial"/>
                <a:ea typeface="Arial"/>
                <a:cs typeface="Arial"/>
                <a:sym typeface="Arial"/>
              </a:rPr>
              <a:t>Technologies recommandées : Microsoft Azure IoT, SAP Predictive Maintenance.</a:t>
            </a:r>
            <a:endParaRPr sz="1600"/>
          </a:p>
          <a:p>
            <a:pPr marL="914400" marR="0" lvl="0" indent="0" algn="l" rtl="0">
              <a:lnSpc>
                <a:spcPct val="115000"/>
              </a:lnSpc>
              <a:spcBef>
                <a:spcPts val="800"/>
              </a:spcBef>
              <a:spcAft>
                <a:spcPts val="0"/>
              </a:spcAft>
              <a:buNone/>
            </a:pPr>
            <a:endParaRPr sz="1600"/>
          </a:p>
        </p:txBody>
      </p:sp>
      <p:sp>
        <p:nvSpPr>
          <p:cNvPr id="159" name="Google Shape;159;g32c6715fb5a_0_11"/>
          <p:cNvSpPr txBox="1"/>
          <p:nvPr/>
        </p:nvSpPr>
        <p:spPr>
          <a:xfrm>
            <a:off x="201571" y="6817971"/>
            <a:ext cx="11207400" cy="1323912"/>
          </a:xfrm>
          <a:prstGeom prst="rect">
            <a:avLst/>
          </a:prstGeom>
          <a:solidFill>
            <a:srgbClr val="FDE9D8"/>
          </a:solidFill>
          <a:ln>
            <a:noFill/>
          </a:ln>
          <a:effectLst>
            <a:outerShdw blurRad="40000" dist="20000" dir="5400000" rotWithShape="0">
              <a:srgbClr val="000000">
                <a:alpha val="37650"/>
              </a:srgbClr>
            </a:outerShdw>
          </a:effectLst>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2000" b="1" i="0" u="none" strike="noStrike" cap="none">
                <a:solidFill>
                  <a:srgbClr val="C00000"/>
                </a:solidFill>
                <a:latin typeface="Arial"/>
                <a:ea typeface="Arial"/>
                <a:cs typeface="Arial"/>
                <a:sym typeface="Arial"/>
              </a:rPr>
              <a:t>Automatisation et optimisation des processus de production</a:t>
            </a:r>
            <a:endParaRPr sz="1600"/>
          </a:p>
          <a:p>
            <a:pPr marL="0" marR="0" lvl="0" indent="0" algn="l" rtl="0">
              <a:lnSpc>
                <a:spcPct val="115000"/>
              </a:lnSpc>
              <a:spcBef>
                <a:spcPts val="800"/>
              </a:spcBef>
              <a:spcAft>
                <a:spcPts val="0"/>
              </a:spcAft>
              <a:buNone/>
            </a:pPr>
            <a:r>
              <a:rPr lang="en-US" sz="2000" b="1" i="0" u="none" strike="noStrike" cap="none">
                <a:solidFill>
                  <a:schemeClr val="dk1"/>
                </a:solidFill>
                <a:latin typeface="Arial"/>
                <a:ea typeface="Arial"/>
                <a:cs typeface="Arial"/>
                <a:sym typeface="Arial"/>
              </a:rPr>
              <a:t>Technologies recommandées : UiPath, Automation Anywhere, Blue Prism.</a:t>
            </a:r>
            <a:endParaRPr sz="1600"/>
          </a:p>
          <a:p>
            <a:pPr marL="914400" marR="0" lvl="0" indent="0" algn="l" rtl="0">
              <a:lnSpc>
                <a:spcPct val="115000"/>
              </a:lnSpc>
              <a:spcBef>
                <a:spcPts val="800"/>
              </a:spcBef>
              <a:spcAft>
                <a:spcPts val="0"/>
              </a:spcAft>
              <a:buNone/>
            </a:pPr>
            <a:endParaRPr sz="1600"/>
          </a:p>
        </p:txBody>
      </p:sp>
      <p:sp>
        <p:nvSpPr>
          <p:cNvPr id="160" name="Google Shape;160;g32c6715fb5a_0_11"/>
          <p:cNvSpPr txBox="1"/>
          <p:nvPr/>
        </p:nvSpPr>
        <p:spPr>
          <a:xfrm>
            <a:off x="201968" y="8510300"/>
            <a:ext cx="11206800" cy="902771"/>
          </a:xfrm>
          <a:prstGeom prst="rect">
            <a:avLst/>
          </a:prstGeom>
          <a:solidFill>
            <a:srgbClr val="FDE9D8"/>
          </a:solidFill>
          <a:ln>
            <a:noFill/>
          </a:ln>
          <a:effectLst>
            <a:outerShdw blurRad="40000" dist="20000" dir="5400000" rotWithShape="0">
              <a:srgbClr val="000000">
                <a:alpha val="37650"/>
              </a:srgbClr>
            </a:outerShdw>
          </a:effectLst>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2000" b="1" i="0" u="none" strike="noStrike" cap="none">
                <a:solidFill>
                  <a:srgbClr val="C00000"/>
                </a:solidFill>
                <a:latin typeface="Arial"/>
                <a:ea typeface="Arial"/>
                <a:cs typeface="Arial"/>
                <a:sym typeface="Arial"/>
              </a:rPr>
              <a:t>Formation et accompagnement des employés</a:t>
            </a:r>
            <a:endParaRPr sz="1600"/>
          </a:p>
          <a:p>
            <a:pPr marL="0" marR="0" lvl="0" indent="0" algn="l" rtl="0">
              <a:lnSpc>
                <a:spcPct val="115000"/>
              </a:lnSpc>
              <a:spcBef>
                <a:spcPts val="800"/>
              </a:spcBef>
              <a:spcAft>
                <a:spcPts val="0"/>
              </a:spcAft>
              <a:buNone/>
            </a:pPr>
            <a:r>
              <a:rPr lang="en-US" sz="2000" b="1" i="0" u="none" strike="noStrike" cap="none">
                <a:solidFill>
                  <a:schemeClr val="dk1"/>
                </a:solidFill>
                <a:latin typeface="Arial"/>
                <a:ea typeface="Arial"/>
                <a:cs typeface="Arial"/>
                <a:sym typeface="Arial"/>
              </a:rPr>
              <a:t>Technologies recommandées : Coursera, Udemy, PTC Vuforia.</a:t>
            </a:r>
            <a:endParaRPr sz="1600"/>
          </a:p>
        </p:txBody>
      </p:sp>
      <p:pic>
        <p:nvPicPr>
          <p:cNvPr id="161" name="Google Shape;161;g32c6715fb5a_0_11"/>
          <p:cNvPicPr preferRelativeResize="0"/>
          <p:nvPr/>
        </p:nvPicPr>
        <p:blipFill rotWithShape="1">
          <a:blip r:embed="rId3">
            <a:alphaModFix/>
          </a:blip>
          <a:srcRect/>
          <a:stretch/>
        </p:blipFill>
        <p:spPr>
          <a:xfrm>
            <a:off x="11887199" y="2405285"/>
            <a:ext cx="5486402" cy="3245238"/>
          </a:xfrm>
          <a:prstGeom prst="rect">
            <a:avLst/>
          </a:prstGeom>
          <a:noFill/>
          <a:ln>
            <a:noFill/>
          </a:ln>
          <a:effectLst>
            <a:outerShdw blurRad="292100" dist="139700" dir="2700000" algn="tl" rotWithShape="0">
              <a:srgbClr val="333333">
                <a:alpha val="64709"/>
              </a:srgbClr>
            </a:outerShdw>
          </a:effectLst>
        </p:spPr>
      </p:pic>
      <p:pic>
        <p:nvPicPr>
          <p:cNvPr id="162" name="Google Shape;162;g32c6715fb5a_0_11"/>
          <p:cNvPicPr preferRelativeResize="0"/>
          <p:nvPr/>
        </p:nvPicPr>
        <p:blipFill rotWithShape="1">
          <a:blip r:embed="rId4">
            <a:alphaModFix/>
          </a:blip>
          <a:srcRect/>
          <a:stretch/>
        </p:blipFill>
        <p:spPr>
          <a:xfrm>
            <a:off x="11887199" y="5919265"/>
            <a:ext cx="5494860" cy="3924900"/>
          </a:xfrm>
          <a:prstGeom prst="rect">
            <a:avLst/>
          </a:prstGeom>
          <a:noFill/>
          <a:ln>
            <a:noFill/>
          </a:ln>
          <a:effectLst>
            <a:outerShdw blurRad="292100" dist="139700" dir="2700000" algn="tl" rotWithShape="0">
              <a:srgbClr val="333333">
                <a:alpha val="64709"/>
              </a:srgbClr>
            </a:outerShdw>
          </a:effectLst>
        </p:spPr>
      </p:pic>
      <p:pic>
        <p:nvPicPr>
          <p:cNvPr id="163" name="Google Shape;163;g32c6715fb5a_0_11"/>
          <p:cNvPicPr preferRelativeResize="0"/>
          <p:nvPr/>
        </p:nvPicPr>
        <p:blipFill rotWithShape="1">
          <a:blip r:embed="rId5">
            <a:alphaModFix/>
          </a:blip>
          <a:srcRect/>
          <a:stretch/>
        </p:blipFill>
        <p:spPr>
          <a:xfrm>
            <a:off x="17064082" y="1"/>
            <a:ext cx="1223918" cy="124264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p:nvPr/>
        </p:nvSpPr>
        <p:spPr>
          <a:xfrm>
            <a:off x="0" y="0"/>
            <a:ext cx="18288000" cy="3349684"/>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2"/>
          <p:cNvSpPr txBox="1"/>
          <p:nvPr/>
        </p:nvSpPr>
        <p:spPr>
          <a:xfrm>
            <a:off x="1173007" y="865217"/>
            <a:ext cx="11584659" cy="1509644"/>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8175" b="0" i="0" u="none" strike="noStrike" cap="none">
                <a:solidFill>
                  <a:srgbClr val="FFFFFF"/>
                </a:solidFill>
                <a:latin typeface="Arial"/>
                <a:ea typeface="Arial"/>
                <a:cs typeface="Arial"/>
                <a:sym typeface="Arial"/>
              </a:rPr>
              <a:t>Gouvernance du projet</a:t>
            </a:r>
            <a:endParaRPr sz="8175" b="0" i="0" u="none" strike="noStrike" cap="none">
              <a:solidFill>
                <a:srgbClr val="FFFFFF"/>
              </a:solidFill>
              <a:latin typeface="Arial"/>
              <a:ea typeface="Arial"/>
              <a:cs typeface="Arial"/>
              <a:sym typeface="Arial"/>
            </a:endParaRPr>
          </a:p>
        </p:txBody>
      </p:sp>
      <p:sp>
        <p:nvSpPr>
          <p:cNvPr id="170" name="Google Shape;170;p22"/>
          <p:cNvSpPr txBox="1"/>
          <p:nvPr/>
        </p:nvSpPr>
        <p:spPr>
          <a:xfrm>
            <a:off x="797175" y="4171625"/>
            <a:ext cx="8084400" cy="449670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15000"/>
              </a:lnSpc>
              <a:spcBef>
                <a:spcPts val="0"/>
              </a:spcBef>
              <a:spcAft>
                <a:spcPts val="0"/>
              </a:spcAft>
              <a:buClr>
                <a:srgbClr val="000000"/>
              </a:buClr>
              <a:buSzPts val="1000"/>
              <a:buFont typeface="Noto Sans Symbols"/>
              <a:buChar char="∙"/>
            </a:pPr>
            <a:r>
              <a:rPr lang="en-US" sz="3200" b="1" i="0" u="none" strike="noStrike" cap="none">
                <a:solidFill>
                  <a:srgbClr val="000000"/>
                </a:solidFill>
                <a:latin typeface="Arial"/>
                <a:ea typeface="Arial"/>
                <a:cs typeface="Arial"/>
                <a:sym typeface="Arial"/>
              </a:rPr>
              <a:t>Sponsor : Directrice RH</a:t>
            </a:r>
            <a:endParaRPr sz="3200" b="0" i="0" u="none" strike="noStrike" cap="none">
              <a:solidFill>
                <a:srgbClr val="000000"/>
              </a:solidFill>
              <a:latin typeface="Arial"/>
              <a:ea typeface="Arial"/>
              <a:cs typeface="Arial"/>
              <a:sym typeface="Arial"/>
            </a:endParaRPr>
          </a:p>
          <a:p>
            <a:pPr marL="342900" marR="0" lvl="0" indent="-342900" algn="l" rtl="0">
              <a:lnSpc>
                <a:spcPct val="115000"/>
              </a:lnSpc>
              <a:spcBef>
                <a:spcPts val="800"/>
              </a:spcBef>
              <a:spcAft>
                <a:spcPts val="0"/>
              </a:spcAft>
              <a:buClr>
                <a:srgbClr val="000000"/>
              </a:buClr>
              <a:buSzPts val="1000"/>
              <a:buFont typeface="Noto Sans Symbols"/>
              <a:buChar char="∙"/>
            </a:pPr>
            <a:r>
              <a:rPr lang="en-US" sz="3200" b="1" i="0" u="none" strike="noStrike" cap="none">
                <a:solidFill>
                  <a:srgbClr val="000000"/>
                </a:solidFill>
                <a:latin typeface="Arial"/>
                <a:ea typeface="Arial"/>
                <a:cs typeface="Arial"/>
                <a:sym typeface="Arial"/>
              </a:rPr>
              <a:t>Équipe projet :</a:t>
            </a:r>
            <a:endParaRPr sz="3200" b="0" i="0" u="none" strike="noStrike" cap="none">
              <a:solidFill>
                <a:srgbClr val="000000"/>
              </a:solidFill>
              <a:latin typeface="Arial"/>
              <a:ea typeface="Arial"/>
              <a:cs typeface="Arial"/>
              <a:sym typeface="Arial"/>
            </a:endParaRPr>
          </a:p>
          <a:p>
            <a:pPr marL="742950" marR="0" lvl="1" indent="-285750" algn="l" rtl="0">
              <a:lnSpc>
                <a:spcPct val="115000"/>
              </a:lnSpc>
              <a:spcBef>
                <a:spcPts val="800"/>
              </a:spcBef>
              <a:spcAft>
                <a:spcPts val="0"/>
              </a:spcAft>
              <a:buClr>
                <a:srgbClr val="000000"/>
              </a:buClr>
              <a:buSzPts val="1000"/>
              <a:buFont typeface="Courier New"/>
              <a:buChar char="o"/>
            </a:pPr>
            <a:r>
              <a:rPr lang="en-US" sz="3200" b="1" i="0" u="none" strike="noStrike" cap="none">
                <a:solidFill>
                  <a:srgbClr val="000000"/>
                </a:solidFill>
                <a:latin typeface="Arial"/>
                <a:ea typeface="Arial"/>
                <a:cs typeface="Arial"/>
                <a:sym typeface="Arial"/>
              </a:rPr>
              <a:t>Direction industrielle</a:t>
            </a:r>
            <a:endParaRPr sz="3200" b="0" i="0" u="none" strike="noStrike" cap="none">
              <a:solidFill>
                <a:srgbClr val="000000"/>
              </a:solidFill>
              <a:latin typeface="Arial"/>
              <a:ea typeface="Arial"/>
              <a:cs typeface="Arial"/>
              <a:sym typeface="Arial"/>
            </a:endParaRPr>
          </a:p>
          <a:p>
            <a:pPr marL="742950" marR="0" lvl="1" indent="-285750" algn="l" rtl="0">
              <a:lnSpc>
                <a:spcPct val="115000"/>
              </a:lnSpc>
              <a:spcBef>
                <a:spcPts val="800"/>
              </a:spcBef>
              <a:spcAft>
                <a:spcPts val="0"/>
              </a:spcAft>
              <a:buClr>
                <a:srgbClr val="000000"/>
              </a:buClr>
              <a:buSzPts val="1000"/>
              <a:buFont typeface="Courier New"/>
              <a:buChar char="o"/>
            </a:pPr>
            <a:r>
              <a:rPr lang="en-US" sz="3200" b="1" i="0" u="none" strike="noStrike" cap="none">
                <a:solidFill>
                  <a:srgbClr val="000000"/>
                </a:solidFill>
                <a:latin typeface="Arial"/>
                <a:ea typeface="Arial"/>
                <a:cs typeface="Arial"/>
                <a:sym typeface="Arial"/>
              </a:rPr>
              <a:t>Responsables de production</a:t>
            </a:r>
            <a:endParaRPr sz="3200" b="0" i="0" u="none" strike="noStrike" cap="none">
              <a:solidFill>
                <a:srgbClr val="000000"/>
              </a:solidFill>
              <a:latin typeface="Arial"/>
              <a:ea typeface="Arial"/>
              <a:cs typeface="Arial"/>
              <a:sym typeface="Arial"/>
            </a:endParaRPr>
          </a:p>
          <a:p>
            <a:pPr marL="742950" marR="0" lvl="1" indent="-285750" algn="l" rtl="0">
              <a:lnSpc>
                <a:spcPct val="115000"/>
              </a:lnSpc>
              <a:spcBef>
                <a:spcPts val="800"/>
              </a:spcBef>
              <a:spcAft>
                <a:spcPts val="0"/>
              </a:spcAft>
              <a:buClr>
                <a:srgbClr val="000000"/>
              </a:buClr>
              <a:buSzPts val="1000"/>
              <a:buFont typeface="Courier New"/>
              <a:buChar char="o"/>
            </a:pPr>
            <a:r>
              <a:rPr lang="en-US" sz="3200" b="1" i="0" u="none" strike="noStrike" cap="none">
                <a:solidFill>
                  <a:srgbClr val="000000"/>
                </a:solidFill>
                <a:latin typeface="Arial"/>
                <a:ea typeface="Arial"/>
                <a:cs typeface="Arial"/>
                <a:sym typeface="Arial"/>
              </a:rPr>
              <a:t>Experts IA et Data Science</a:t>
            </a:r>
            <a:endParaRPr sz="3200" b="0" i="0" u="none" strike="noStrike" cap="none">
              <a:solidFill>
                <a:srgbClr val="000000"/>
              </a:solidFill>
              <a:latin typeface="Arial"/>
              <a:ea typeface="Arial"/>
              <a:cs typeface="Arial"/>
              <a:sym typeface="Arial"/>
            </a:endParaRPr>
          </a:p>
          <a:p>
            <a:pPr marL="742950" marR="0" lvl="1" indent="-285750" algn="l" rtl="0">
              <a:lnSpc>
                <a:spcPct val="115000"/>
              </a:lnSpc>
              <a:spcBef>
                <a:spcPts val="800"/>
              </a:spcBef>
              <a:spcAft>
                <a:spcPts val="0"/>
              </a:spcAft>
              <a:buClr>
                <a:srgbClr val="000000"/>
              </a:buClr>
              <a:buSzPts val="1000"/>
              <a:buFont typeface="Courier New"/>
              <a:buChar char="o"/>
            </a:pPr>
            <a:r>
              <a:rPr lang="en-US" sz="3200" b="1" i="0" u="none" strike="noStrike" cap="none">
                <a:solidFill>
                  <a:srgbClr val="000000"/>
                </a:solidFill>
                <a:latin typeface="Arial"/>
                <a:ea typeface="Arial"/>
                <a:cs typeface="Arial"/>
                <a:sym typeface="Arial"/>
              </a:rPr>
              <a:t>Service RH pour l’accompagnement social</a:t>
            </a:r>
            <a:endParaRPr sz="3200" b="0" i="0" u="none" strike="noStrike" cap="none">
              <a:solidFill>
                <a:srgbClr val="000000"/>
              </a:solidFill>
              <a:latin typeface="Arial"/>
              <a:ea typeface="Arial"/>
              <a:cs typeface="Arial"/>
              <a:sym typeface="Arial"/>
            </a:endParaRPr>
          </a:p>
        </p:txBody>
      </p:sp>
      <p:pic>
        <p:nvPicPr>
          <p:cNvPr id="171" name="Google Shape;171;p22" descr="Management et Gouvernance des Ressources Humaines (M/GRH) selon la toute  nouvelle norme internationale ISO 30408 et Spécialiste des Recrutements  selon la norme internationale ISO 30405 || B2P Consulting"/>
          <p:cNvPicPr preferRelativeResize="0"/>
          <p:nvPr/>
        </p:nvPicPr>
        <p:blipFill rotWithShape="1">
          <a:blip r:embed="rId3">
            <a:alphaModFix/>
          </a:blip>
          <a:srcRect/>
          <a:stretch/>
        </p:blipFill>
        <p:spPr>
          <a:xfrm>
            <a:off x="9756531" y="4051735"/>
            <a:ext cx="7734300" cy="5153025"/>
          </a:xfrm>
          <a:prstGeom prst="rect">
            <a:avLst/>
          </a:prstGeom>
          <a:noFill/>
          <a:ln>
            <a:noFill/>
          </a:ln>
          <a:effectLst>
            <a:outerShdw blurRad="292100" dist="139700" dir="2700000" algn="tl" rotWithShape="0">
              <a:srgbClr val="333333">
                <a:alpha val="64705"/>
              </a:srgbClr>
            </a:outerShdw>
          </a:effectLst>
        </p:spPr>
      </p:pic>
      <p:pic>
        <p:nvPicPr>
          <p:cNvPr id="172" name="Google Shape;172;p22"/>
          <p:cNvPicPr preferRelativeResize="0"/>
          <p:nvPr/>
        </p:nvPicPr>
        <p:blipFill rotWithShape="1">
          <a:blip r:embed="rId4">
            <a:alphaModFix/>
          </a:blip>
          <a:srcRect/>
          <a:stretch/>
        </p:blipFill>
        <p:spPr>
          <a:xfrm>
            <a:off x="17064082" y="1"/>
            <a:ext cx="1223918" cy="124264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3"/>
          <p:cNvSpPr/>
          <p:nvPr/>
        </p:nvSpPr>
        <p:spPr>
          <a:xfrm>
            <a:off x="0" y="0"/>
            <a:ext cx="18288000" cy="2915700"/>
          </a:xfrm>
          <a:prstGeom prst="rect">
            <a:avLst/>
          </a:prstGeom>
          <a:solidFill>
            <a:srgbClr val="F87B4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23"/>
          <p:cNvSpPr txBox="1"/>
          <p:nvPr/>
        </p:nvSpPr>
        <p:spPr>
          <a:xfrm>
            <a:off x="1173007" y="865217"/>
            <a:ext cx="11584659" cy="1509644"/>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Clr>
                <a:srgbClr val="000000"/>
              </a:buClr>
              <a:buSzPts val="8175"/>
              <a:buFont typeface="Arial"/>
              <a:buNone/>
            </a:pPr>
            <a:r>
              <a:rPr lang="en-US" sz="8175" b="1" i="0" u="none" strike="noStrike" cap="none">
                <a:solidFill>
                  <a:srgbClr val="FFFFFF"/>
                </a:solidFill>
                <a:latin typeface="Arial"/>
                <a:ea typeface="Arial"/>
                <a:cs typeface="Arial"/>
                <a:sym typeface="Arial"/>
              </a:rPr>
              <a:t>Plan d’action rapide</a:t>
            </a:r>
            <a:endParaRPr sz="8175" b="1" i="0" u="none" strike="noStrike" cap="none">
              <a:solidFill>
                <a:srgbClr val="FFFFFF"/>
              </a:solidFill>
              <a:latin typeface="Arial"/>
              <a:ea typeface="Arial"/>
              <a:cs typeface="Arial"/>
              <a:sym typeface="Arial"/>
            </a:endParaRPr>
          </a:p>
        </p:txBody>
      </p:sp>
      <p:sp>
        <p:nvSpPr>
          <p:cNvPr id="179" name="Google Shape;179;p23"/>
          <p:cNvSpPr/>
          <p:nvPr/>
        </p:nvSpPr>
        <p:spPr>
          <a:xfrm>
            <a:off x="852250" y="3618875"/>
            <a:ext cx="16791000" cy="5409000"/>
          </a:xfrm>
          <a:prstGeom prst="rect">
            <a:avLst/>
          </a:prstGeom>
          <a:noFill/>
          <a:ln w="9525" cap="flat" cmpd="sng">
            <a:solidFill>
              <a:schemeClr val="accent6"/>
            </a:solidFill>
            <a:prstDash val="solid"/>
            <a:round/>
            <a:headEnd type="none" w="sm" len="sm"/>
            <a:tailEnd type="none" w="sm" len="sm"/>
          </a:ln>
        </p:spPr>
        <p:txBody>
          <a:bodyPr spcFirstLastPara="1" wrap="square" lIns="91425" tIns="45700" rIns="91425" bIns="45700" anchor="ctr" anchorCtr="0">
            <a:spAutoFit/>
          </a:bodyPr>
          <a:lstStyle/>
          <a:p>
            <a:pPr marL="457200" marR="0" lvl="0" indent="0" algn="l" rtl="0">
              <a:lnSpc>
                <a:spcPct val="200000"/>
              </a:lnSpc>
              <a:spcBef>
                <a:spcPts val="0"/>
              </a:spcBef>
              <a:spcAft>
                <a:spcPts val="0"/>
              </a:spcAft>
              <a:buNone/>
            </a:pPr>
            <a:r>
              <a:rPr lang="en-US" sz="3600" b="1" i="0" u="none" strike="noStrike" cap="none">
                <a:solidFill>
                  <a:schemeClr val="accent6"/>
                </a:solidFill>
                <a:latin typeface="Arial"/>
                <a:ea typeface="Arial"/>
                <a:cs typeface="Arial"/>
                <a:sym typeface="Arial"/>
              </a:rPr>
              <a:t>Semaine 1-2 </a:t>
            </a:r>
            <a:r>
              <a:rPr lang="en-US" sz="3600" b="1" i="0" u="none" strike="noStrike" cap="none">
                <a:solidFill>
                  <a:schemeClr val="dk1"/>
                </a:solidFill>
                <a:latin typeface="Arial"/>
                <a:ea typeface="Arial"/>
                <a:cs typeface="Arial"/>
                <a:sym typeface="Arial"/>
              </a:rPr>
              <a:t>: Analyse des défauts et sélection de la meilleure solution IA.</a:t>
            </a:r>
            <a:endParaRPr sz="3600" b="0" i="0" u="none" strike="noStrike" cap="none">
              <a:solidFill>
                <a:schemeClr val="dk1"/>
              </a:solidFill>
              <a:latin typeface="Arial"/>
              <a:ea typeface="Arial"/>
              <a:cs typeface="Arial"/>
              <a:sym typeface="Arial"/>
            </a:endParaRPr>
          </a:p>
          <a:p>
            <a:pPr marL="457200" marR="0" lvl="0" indent="0" algn="l" rtl="0">
              <a:lnSpc>
                <a:spcPct val="200000"/>
              </a:lnSpc>
              <a:spcBef>
                <a:spcPts val="0"/>
              </a:spcBef>
              <a:spcAft>
                <a:spcPts val="0"/>
              </a:spcAft>
              <a:buNone/>
            </a:pPr>
            <a:r>
              <a:rPr lang="en-US" sz="3600" b="1" i="0" u="none" strike="noStrike" cap="none">
                <a:solidFill>
                  <a:schemeClr val="accent6"/>
                </a:solidFill>
                <a:latin typeface="Arial"/>
                <a:ea typeface="Arial"/>
                <a:cs typeface="Arial"/>
                <a:sym typeface="Arial"/>
              </a:rPr>
              <a:t>Semaine 3-5</a:t>
            </a:r>
            <a:r>
              <a:rPr lang="en-US" sz="3600" b="1" i="0" u="none" strike="noStrike" cap="none">
                <a:solidFill>
                  <a:schemeClr val="dk1"/>
                </a:solidFill>
                <a:latin typeface="Arial"/>
                <a:ea typeface="Arial"/>
                <a:cs typeface="Arial"/>
                <a:sym typeface="Arial"/>
              </a:rPr>
              <a:t> : Création d</a:t>
            </a:r>
            <a:r>
              <a:rPr lang="en-US" sz="3600" b="1">
                <a:solidFill>
                  <a:schemeClr val="dk1"/>
                </a:solidFill>
              </a:rPr>
              <a:t>u système de</a:t>
            </a:r>
            <a:r>
              <a:rPr lang="en-US" sz="3600" b="1" i="0" u="none" strike="noStrike" cap="none">
                <a:solidFill>
                  <a:schemeClr val="dk1"/>
                </a:solidFill>
                <a:latin typeface="Arial"/>
                <a:ea typeface="Arial"/>
                <a:cs typeface="Arial"/>
                <a:sym typeface="Arial"/>
              </a:rPr>
              <a:t> rapports et d</a:t>
            </a:r>
            <a:r>
              <a:rPr lang="en-US" sz="3600" b="1">
                <a:solidFill>
                  <a:schemeClr val="dk1"/>
                </a:solidFill>
              </a:rPr>
              <a:t>’alertes automatisées</a:t>
            </a:r>
            <a:endParaRPr sz="3600" b="1" i="0" u="none" strike="noStrike" cap="none">
              <a:solidFill>
                <a:schemeClr val="dk1"/>
              </a:solidFill>
              <a:latin typeface="Arial"/>
              <a:ea typeface="Arial"/>
              <a:cs typeface="Arial"/>
              <a:sym typeface="Arial"/>
            </a:endParaRPr>
          </a:p>
          <a:p>
            <a:pPr marL="457200" marR="0" lvl="0" indent="0" algn="l" rtl="0">
              <a:lnSpc>
                <a:spcPct val="200000"/>
              </a:lnSpc>
              <a:spcBef>
                <a:spcPts val="0"/>
              </a:spcBef>
              <a:spcAft>
                <a:spcPts val="0"/>
              </a:spcAft>
              <a:buNone/>
            </a:pPr>
            <a:r>
              <a:rPr lang="en-US" sz="3600" b="1">
                <a:solidFill>
                  <a:schemeClr val="accent6"/>
                </a:solidFill>
              </a:rPr>
              <a:t>Semaine 4-6</a:t>
            </a:r>
            <a:r>
              <a:rPr lang="en-US" sz="3600" b="1">
                <a:solidFill>
                  <a:schemeClr val="dk1"/>
                </a:solidFill>
              </a:rPr>
              <a:t> : </a:t>
            </a:r>
            <a:r>
              <a:rPr lang="en-US" sz="3600" b="1" i="0" u="none" strike="noStrike" cap="none">
                <a:solidFill>
                  <a:schemeClr val="dk1"/>
                </a:solidFill>
                <a:latin typeface="Arial"/>
                <a:ea typeface="Arial"/>
                <a:cs typeface="Arial"/>
                <a:sym typeface="Arial"/>
              </a:rPr>
              <a:t>Déploiement pilote sur une ligne de production.</a:t>
            </a:r>
            <a:endParaRPr sz="3600" b="0" i="0" u="none" strike="noStrike" cap="none">
              <a:solidFill>
                <a:schemeClr val="dk1"/>
              </a:solidFill>
              <a:latin typeface="Arial"/>
              <a:ea typeface="Arial"/>
              <a:cs typeface="Arial"/>
              <a:sym typeface="Arial"/>
            </a:endParaRPr>
          </a:p>
          <a:p>
            <a:pPr marL="457200" marR="0" lvl="0" indent="0" algn="l" rtl="0">
              <a:lnSpc>
                <a:spcPct val="200000"/>
              </a:lnSpc>
              <a:spcBef>
                <a:spcPts val="0"/>
              </a:spcBef>
              <a:spcAft>
                <a:spcPts val="0"/>
              </a:spcAft>
              <a:buNone/>
            </a:pPr>
            <a:r>
              <a:rPr lang="en-US" sz="3600" b="1" i="0" u="none" strike="noStrike" cap="none">
                <a:solidFill>
                  <a:schemeClr val="accent6"/>
                </a:solidFill>
                <a:latin typeface="Arial"/>
                <a:ea typeface="Arial"/>
                <a:cs typeface="Arial"/>
                <a:sym typeface="Arial"/>
              </a:rPr>
              <a:t>Semaine </a:t>
            </a:r>
            <a:r>
              <a:rPr lang="en-US" sz="3600" b="1">
                <a:solidFill>
                  <a:schemeClr val="accent6"/>
                </a:solidFill>
              </a:rPr>
              <a:t>7</a:t>
            </a:r>
            <a:r>
              <a:rPr lang="en-US" sz="3600" b="1" i="0" u="none" strike="noStrike" cap="none">
                <a:solidFill>
                  <a:schemeClr val="accent6"/>
                </a:solidFill>
                <a:latin typeface="Arial"/>
                <a:ea typeface="Arial"/>
                <a:cs typeface="Arial"/>
                <a:sym typeface="Arial"/>
              </a:rPr>
              <a:t>-</a:t>
            </a:r>
            <a:r>
              <a:rPr lang="en-US" sz="3600" b="1">
                <a:solidFill>
                  <a:schemeClr val="accent6"/>
                </a:solidFill>
              </a:rPr>
              <a:t>9</a:t>
            </a:r>
            <a:r>
              <a:rPr lang="en-US" sz="3600" b="1" i="0" u="none" strike="noStrike" cap="none">
                <a:solidFill>
                  <a:schemeClr val="accent6"/>
                </a:solidFill>
                <a:latin typeface="Arial"/>
                <a:ea typeface="Arial"/>
                <a:cs typeface="Arial"/>
                <a:sym typeface="Arial"/>
              </a:rPr>
              <a:t> </a:t>
            </a:r>
            <a:r>
              <a:rPr lang="en-US" sz="3600" b="1" i="0" u="none" strike="noStrike" cap="none">
                <a:solidFill>
                  <a:schemeClr val="dk1"/>
                </a:solidFill>
                <a:latin typeface="Arial"/>
                <a:ea typeface="Arial"/>
                <a:cs typeface="Arial"/>
                <a:sym typeface="Arial"/>
              </a:rPr>
              <a:t>: Ajustement et validation des résultats.</a:t>
            </a:r>
            <a:endParaRPr sz="3600" b="0" i="0" u="none" strike="noStrike" cap="none">
              <a:solidFill>
                <a:schemeClr val="dk1"/>
              </a:solidFill>
              <a:latin typeface="Arial"/>
              <a:ea typeface="Arial"/>
              <a:cs typeface="Arial"/>
              <a:sym typeface="Arial"/>
            </a:endParaRPr>
          </a:p>
          <a:p>
            <a:pPr marL="457200" marR="0" lvl="0" indent="0" algn="l" rtl="0">
              <a:lnSpc>
                <a:spcPct val="200000"/>
              </a:lnSpc>
              <a:spcBef>
                <a:spcPts val="0"/>
              </a:spcBef>
              <a:spcAft>
                <a:spcPts val="0"/>
              </a:spcAft>
              <a:buNone/>
            </a:pPr>
            <a:r>
              <a:rPr lang="en-US" sz="3600" b="1" i="0" u="none" strike="noStrike" cap="none">
                <a:solidFill>
                  <a:schemeClr val="accent6"/>
                </a:solidFill>
                <a:latin typeface="Arial"/>
                <a:ea typeface="Arial"/>
                <a:cs typeface="Arial"/>
                <a:sym typeface="Arial"/>
              </a:rPr>
              <a:t>Semaine </a:t>
            </a:r>
            <a:r>
              <a:rPr lang="en-US" sz="3600" b="1">
                <a:solidFill>
                  <a:schemeClr val="accent6"/>
                </a:solidFill>
              </a:rPr>
              <a:t>10</a:t>
            </a:r>
            <a:r>
              <a:rPr lang="en-US" sz="3600" b="1" i="0" u="none" strike="noStrike" cap="none">
                <a:solidFill>
                  <a:schemeClr val="accent6"/>
                </a:solidFill>
                <a:latin typeface="Arial"/>
                <a:ea typeface="Arial"/>
                <a:cs typeface="Arial"/>
                <a:sym typeface="Arial"/>
              </a:rPr>
              <a:t>-12 </a:t>
            </a:r>
            <a:r>
              <a:rPr lang="en-US" sz="3600" b="1" i="0" u="none" strike="noStrike" cap="none">
                <a:solidFill>
                  <a:schemeClr val="dk1"/>
                </a:solidFill>
                <a:latin typeface="Arial"/>
                <a:ea typeface="Arial"/>
                <a:cs typeface="Arial"/>
                <a:sym typeface="Arial"/>
              </a:rPr>
              <a:t>: Déploiement à l’échelle avec accompagnement RH.</a:t>
            </a:r>
            <a:endParaRPr sz="3600" b="0" i="0" u="none" strike="noStrike" cap="none">
              <a:solidFill>
                <a:schemeClr val="dk1"/>
              </a:solidFill>
              <a:latin typeface="Arial"/>
              <a:ea typeface="Arial"/>
              <a:cs typeface="Arial"/>
              <a:sym typeface="Arial"/>
            </a:endParaRPr>
          </a:p>
        </p:txBody>
      </p:sp>
      <p:pic>
        <p:nvPicPr>
          <p:cNvPr id="180" name="Google Shape;180;p23"/>
          <p:cNvPicPr preferRelativeResize="0"/>
          <p:nvPr/>
        </p:nvPicPr>
        <p:blipFill rotWithShape="1">
          <a:blip r:embed="rId3">
            <a:alphaModFix/>
          </a:blip>
          <a:srcRect/>
          <a:stretch/>
        </p:blipFill>
        <p:spPr>
          <a:xfrm>
            <a:off x="17064082" y="1"/>
            <a:ext cx="1223918" cy="1242646"/>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TotalTime>
  <Words>1019</Words>
  <Application>Microsoft Office PowerPoint</Application>
  <PresentationFormat>Personnalisé</PresentationFormat>
  <Paragraphs>181</Paragraphs>
  <Slides>17</Slides>
  <Notes>17</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17</vt:i4>
      </vt:variant>
    </vt:vector>
  </HeadingPairs>
  <TitlesOfParts>
    <vt:vector size="22" baseType="lpstr">
      <vt:lpstr>Arial</vt:lpstr>
      <vt:lpstr>Calibri</vt:lpstr>
      <vt:lpstr>Courier New</vt:lpstr>
      <vt:lpstr>Noto Sans Symbols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fethi khlifi</dc:creator>
  <cp:lastModifiedBy>Fethi Khlifi</cp:lastModifiedBy>
  <cp:revision>3</cp:revision>
  <dcterms:created xsi:type="dcterms:W3CDTF">2006-08-16T00:00:00Z</dcterms:created>
  <dcterms:modified xsi:type="dcterms:W3CDTF">2025-02-03T21:23:54Z</dcterms:modified>
</cp:coreProperties>
</file>